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2"/>
  </p:notesMasterIdLst>
  <p:handoutMasterIdLst>
    <p:handoutMasterId r:id="rId13"/>
  </p:handoutMasterIdLst>
  <p:sldIdLst>
    <p:sldId id="391" r:id="rId3"/>
    <p:sldId id="478" r:id="rId4"/>
    <p:sldId id="479" r:id="rId5"/>
    <p:sldId id="480" r:id="rId6"/>
    <p:sldId id="485" r:id="rId7"/>
    <p:sldId id="481" r:id="rId8"/>
    <p:sldId id="483" r:id="rId9"/>
    <p:sldId id="482" r:id="rId10"/>
    <p:sldId id="337" r:id="rId11"/>
  </p:sldIdLst>
  <p:sldSz cx="12192000" cy="6858000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3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o Silva Lagos" initials="MSL" lastIdx="1" clrIdx="0">
    <p:extLst>
      <p:ext uri="{19B8F6BF-5375-455C-9EA6-DF929625EA0E}">
        <p15:presenceInfo xmlns="" xmlns:p15="http://schemas.microsoft.com/office/powerpoint/2012/main" userId="S-1-5-21-2994637511-790031978-1797744665-3280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00"/>
    <a:srgbClr val="FF3B3B"/>
    <a:srgbClr val="3068AA"/>
    <a:srgbClr val="8E0000"/>
    <a:srgbClr val="00518E"/>
    <a:srgbClr val="FF5050"/>
    <a:srgbClr val="0000FF"/>
    <a:srgbClr val="33CC33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8" autoAdjust="0"/>
    <p:restoredTop sz="95501" autoAdjust="0"/>
  </p:normalViewPr>
  <p:slideViewPr>
    <p:cSldViewPr>
      <p:cViewPr>
        <p:scale>
          <a:sx n="81" d="100"/>
          <a:sy n="81" d="100"/>
        </p:scale>
        <p:origin x="-240" y="-72"/>
      </p:cViewPr>
      <p:guideLst>
        <p:guide orient="horz" pos="193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F0957-2216-4422-898E-9BA55D7FA57D}" type="datetimeFigureOut">
              <a:rPr lang="pt-BR" smtClean="0"/>
              <a:t>15/12/2016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BB667-580D-4AF0-9CD0-B03DE279878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973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832B3-D082-4EE5-999B-71F9AD9EF3D9}" type="datetimeFigureOut">
              <a:rPr lang="pt-BR" smtClean="0"/>
              <a:t>15/12/2016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AF995-72BC-4A40-B7FD-33CC4D0A0E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7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10A87-B8E0-A142-9958-0D991B60401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39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Ícones\CAIXA\Elemento Síntese - X\Elemento Síntese - X 3D\Elemento Síntese - X 3D Impresso\JPG\Elemento sintese 3D positiv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50000" y1="27160" x2="50000" y2="27160"/>
                        <a14:foregroundMark x1="36842" y1="6173" x2="36842" y2="6173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125642" y="5306344"/>
            <a:ext cx="1447800" cy="82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4" name="Picture 6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96146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4400" y="2286001"/>
            <a:ext cx="8240299" cy="1470025"/>
          </a:xfrm>
        </p:spPr>
        <p:txBody>
          <a:bodyPr anchor="t">
            <a:normAutofit/>
          </a:bodyPr>
          <a:lstStyle>
            <a:lvl1pPr algn="r" eaLnBrk="1" latinLnBrk="0" hangingPunct="1">
              <a:defRPr kumimoji="0" lang="pt-BR" sz="88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7915" y="3933056"/>
            <a:ext cx="6363371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pt-BR" sz="2400" b="0" baseline="0">
                <a:solidFill>
                  <a:schemeClr val="tx1"/>
                </a:solidFill>
                <a:latin typeface="+mj-lt"/>
              </a:defRPr>
            </a:lvl1pPr>
            <a:lvl2pPr marL="4572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pt-B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39604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76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6204046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ente Plano de Fun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Ícones\CAIXA\Marca CAIXA 3D\JPG\CAIXA_3D_Positivo300dpi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944534" y="2098675"/>
            <a:ext cx="6294967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56667" y="3135313"/>
            <a:ext cx="6845300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496146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06421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075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789333" cy="9567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 userDrawn="1">
            <p:extLst/>
          </p:nvPr>
        </p:nvGraphicFramePr>
        <p:xfrm>
          <a:off x="9995065" y="5961413"/>
          <a:ext cx="1642230" cy="58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1" name="Image" r:id="rId4" imgW="2437920" imgH="863280" progId="Photoshop.Image.15">
                  <p:embed/>
                </p:oleObj>
              </mc:Choice>
              <mc:Fallback>
                <p:oleObj name="Image" r:id="rId4" imgW="2437920" imgH="863280" progId="Photoshop.Image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95065" y="5961413"/>
                        <a:ext cx="1642230" cy="581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0981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144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23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87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796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435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36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21166" y="0"/>
            <a:ext cx="122301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019300"/>
            <a:ext cx="75438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D:\Ícones\CAIXA\Marca CAIXA 3D\JPG\CAIXA_3D_Positivo300dpi.jp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320118" y="5908675"/>
            <a:ext cx="355176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285396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9190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199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43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69632"/>
            <a:ext cx="10769600" cy="1143000"/>
          </a:xfrm>
        </p:spPr>
        <p:txBody>
          <a:bodyPr/>
          <a:lstStyle>
            <a:lvl1pPr algn="l" eaLnBrk="1" latinLnBrk="0" hangingPunct="1">
              <a:defRPr kumimoji="0" lang="pt-BR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1596413"/>
            <a:ext cx="107696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pt-BR" sz="3200">
                <a:latin typeface="+mn-lt"/>
              </a:defRPr>
            </a:lvl1pPr>
            <a:lvl2pPr eaLnBrk="1" latinLnBrk="0" hangingPunct="1">
              <a:defRPr kumimoji="0" lang="pt-BR" sz="2800">
                <a:latin typeface="+mn-lt"/>
              </a:defRPr>
            </a:lvl2pPr>
            <a:lvl3pPr eaLnBrk="1" latinLnBrk="0" hangingPunct="1">
              <a:defRPr kumimoji="0" lang="pt-BR" sz="2400">
                <a:latin typeface="+mn-lt"/>
              </a:defRPr>
            </a:lvl3pPr>
            <a:lvl4pPr eaLnBrk="1" latinLnBrk="0" hangingPunct="1">
              <a:defRPr kumimoji="0" lang="pt-BR" sz="2400">
                <a:latin typeface="+mn-lt"/>
              </a:defRPr>
            </a:lvl4pPr>
            <a:lvl5pPr eaLnBrk="1" latinLnBrk="0" hangingPunct="1">
              <a:defRPr kumimoji="0" lang="pt-BR" sz="2400">
                <a:latin typeface="+mn-lt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8358121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1"/>
            <a:ext cx="5384800" cy="4525963"/>
          </a:xfrm>
        </p:spPr>
        <p:txBody>
          <a:bodyPr/>
          <a:lstStyle>
            <a:lvl1pPr eaLnBrk="1" latinLnBrk="0" hangingPunct="1">
              <a:defRPr kumimoji="0" lang="pt-BR" sz="2800"/>
            </a:lvl1pPr>
            <a:lvl2pPr eaLnBrk="1" latinLnBrk="0" hangingPunct="1">
              <a:defRPr kumimoji="0" lang="pt-BR" sz="2400"/>
            </a:lvl2pPr>
            <a:lvl3pPr eaLnBrk="1" latinLnBrk="0" hangingPunct="1">
              <a:defRPr kumimoji="0" lang="pt-BR" sz="2000"/>
            </a:lvl3pPr>
            <a:lvl4pPr eaLnBrk="1" latinLnBrk="0" hangingPunct="1">
              <a:defRPr kumimoji="0" lang="pt-BR" sz="1800"/>
            </a:lvl4pPr>
            <a:lvl5pPr eaLnBrk="1" latinLnBrk="0" hangingPunct="1">
              <a:defRPr kumimoji="0" lang="pt-BR" sz="1800"/>
            </a:lvl5pPr>
            <a:lvl6pPr eaLnBrk="1" latinLnBrk="0" hangingPunct="1">
              <a:defRPr kumimoji="0" lang="pt-BR" sz="1800"/>
            </a:lvl6pPr>
            <a:lvl7pPr eaLnBrk="1" latinLnBrk="0" hangingPunct="1">
              <a:defRPr kumimoji="0" lang="pt-BR" sz="1800"/>
            </a:lvl7pPr>
            <a:lvl8pPr eaLnBrk="1" latinLnBrk="0" hangingPunct="1">
              <a:defRPr kumimoji="0" lang="pt-BR" sz="1800"/>
            </a:lvl8pPr>
            <a:lvl9pPr eaLnBrk="1" latinLnBrk="0" hangingPunct="1">
              <a:defRPr kumimoji="0" lang="pt-BR"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0" y="1600201"/>
            <a:ext cx="5384800" cy="4525963"/>
          </a:xfrm>
        </p:spPr>
        <p:txBody>
          <a:bodyPr/>
          <a:lstStyle>
            <a:lvl1pPr eaLnBrk="1" latinLnBrk="0" hangingPunct="1">
              <a:defRPr kumimoji="0" lang="pt-BR" sz="2800"/>
            </a:lvl1pPr>
            <a:lvl2pPr eaLnBrk="1" latinLnBrk="0" hangingPunct="1">
              <a:defRPr kumimoji="0" lang="pt-BR" sz="2400"/>
            </a:lvl2pPr>
            <a:lvl3pPr eaLnBrk="1" latinLnBrk="0" hangingPunct="1">
              <a:defRPr kumimoji="0" lang="pt-BR" sz="2000"/>
            </a:lvl3pPr>
            <a:lvl4pPr eaLnBrk="1" latinLnBrk="0" hangingPunct="1">
              <a:defRPr kumimoji="0" lang="pt-BR" sz="1800"/>
            </a:lvl4pPr>
            <a:lvl5pPr eaLnBrk="1" latinLnBrk="0" hangingPunct="1">
              <a:defRPr kumimoji="0" lang="pt-BR" sz="1800"/>
            </a:lvl5pPr>
            <a:lvl6pPr eaLnBrk="1" latinLnBrk="0" hangingPunct="1">
              <a:defRPr kumimoji="0" lang="pt-BR" sz="1800"/>
            </a:lvl6pPr>
            <a:lvl7pPr eaLnBrk="1" latinLnBrk="0" hangingPunct="1">
              <a:defRPr kumimoji="0" lang="pt-BR" sz="1800"/>
            </a:lvl7pPr>
            <a:lvl8pPr eaLnBrk="1" latinLnBrk="0" hangingPunct="1">
              <a:defRPr kumimoji="0" lang="pt-BR" sz="1800"/>
            </a:lvl8pPr>
            <a:lvl9pPr eaLnBrk="1" latinLnBrk="0" hangingPunct="1">
              <a:defRPr kumimoji="0" lang="pt-BR"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119336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pt-BR"/>
            </a:lvl1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35113"/>
            <a:ext cx="5386917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pt-BR" sz="2400" b="1"/>
            </a:lvl1pPr>
            <a:lvl2pPr marL="457200" indent="0" eaLnBrk="1" latinLnBrk="0" hangingPunct="1">
              <a:buNone/>
              <a:defRPr kumimoji="0" lang="pt-BR" sz="2000" b="1"/>
            </a:lvl2pPr>
            <a:lvl3pPr marL="914400" indent="0" eaLnBrk="1" latinLnBrk="0" hangingPunct="1">
              <a:buNone/>
              <a:defRPr kumimoji="0" lang="pt-BR" sz="1800" b="1"/>
            </a:lvl3pPr>
            <a:lvl4pPr marL="1371600" indent="0" eaLnBrk="1" latinLnBrk="0" hangingPunct="1">
              <a:buNone/>
              <a:defRPr kumimoji="0" lang="pt-BR" sz="1600" b="1"/>
            </a:lvl4pPr>
            <a:lvl5pPr marL="1828800" indent="0" eaLnBrk="1" latinLnBrk="0" hangingPunct="1">
              <a:buNone/>
              <a:defRPr kumimoji="0" lang="pt-BR" sz="1600" b="1"/>
            </a:lvl5pPr>
            <a:lvl6pPr marL="2286000" indent="0" eaLnBrk="1" latinLnBrk="0" hangingPunct="1">
              <a:buNone/>
              <a:defRPr kumimoji="0" lang="pt-BR" sz="1600" b="1"/>
            </a:lvl6pPr>
            <a:lvl7pPr marL="2743200" indent="0" eaLnBrk="1" latinLnBrk="0" hangingPunct="1">
              <a:buNone/>
              <a:defRPr kumimoji="0" lang="pt-BR" sz="1600" b="1"/>
            </a:lvl7pPr>
            <a:lvl8pPr marL="3200400" indent="0" eaLnBrk="1" latinLnBrk="0" hangingPunct="1">
              <a:buNone/>
              <a:defRPr kumimoji="0" lang="pt-BR" sz="1600" b="1"/>
            </a:lvl8pPr>
            <a:lvl9pPr marL="3657600" indent="0" eaLnBrk="1" latinLnBrk="0" hangingPunct="1">
              <a:buNone/>
              <a:defRPr kumimoji="0" lang="pt-BR"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174875"/>
            <a:ext cx="5386917" cy="3951288"/>
          </a:xfrm>
        </p:spPr>
        <p:txBody>
          <a:bodyPr/>
          <a:lstStyle>
            <a:lvl1pPr eaLnBrk="1" latinLnBrk="0" hangingPunct="1">
              <a:defRPr kumimoji="0" lang="pt-BR" sz="2400"/>
            </a:lvl1pPr>
            <a:lvl2pPr eaLnBrk="1" latinLnBrk="0" hangingPunct="1">
              <a:defRPr kumimoji="0" lang="pt-BR" sz="2000"/>
            </a:lvl2pPr>
            <a:lvl3pPr eaLnBrk="1" latinLnBrk="0" hangingPunct="1">
              <a:defRPr kumimoji="0" lang="pt-BR" sz="1800"/>
            </a:lvl3pPr>
            <a:lvl4pPr eaLnBrk="1" latinLnBrk="0" hangingPunct="1">
              <a:defRPr kumimoji="0" lang="pt-BR" sz="1600"/>
            </a:lvl4pPr>
            <a:lvl5pPr eaLnBrk="1" latinLnBrk="0" hangingPunct="1">
              <a:defRPr kumimoji="0" lang="pt-BR" sz="1600"/>
            </a:lvl5pPr>
            <a:lvl6pPr eaLnBrk="1" latinLnBrk="0" hangingPunct="1">
              <a:defRPr kumimoji="0" lang="pt-BR" sz="1600"/>
            </a:lvl6pPr>
            <a:lvl7pPr eaLnBrk="1" latinLnBrk="0" hangingPunct="1">
              <a:defRPr kumimoji="0" lang="pt-BR" sz="1600"/>
            </a:lvl7pPr>
            <a:lvl8pPr eaLnBrk="1" latinLnBrk="0" hangingPunct="1">
              <a:defRPr kumimoji="0" lang="pt-BR" sz="1600"/>
            </a:lvl8pPr>
            <a:lvl9pPr eaLnBrk="1" latinLnBrk="0" hangingPunct="1">
              <a:defRPr kumimoji="0" lang="pt-BR"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8168" y="1535113"/>
            <a:ext cx="5389033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pt-BR" sz="2400" b="1"/>
            </a:lvl1pPr>
            <a:lvl2pPr marL="457200" indent="0" eaLnBrk="1" latinLnBrk="0" hangingPunct="1">
              <a:buNone/>
              <a:defRPr kumimoji="0" lang="pt-BR" sz="2000" b="1"/>
            </a:lvl2pPr>
            <a:lvl3pPr marL="914400" indent="0" eaLnBrk="1" latinLnBrk="0" hangingPunct="1">
              <a:buNone/>
              <a:defRPr kumimoji="0" lang="pt-BR" sz="1800" b="1"/>
            </a:lvl3pPr>
            <a:lvl4pPr marL="1371600" indent="0" eaLnBrk="1" latinLnBrk="0" hangingPunct="1">
              <a:buNone/>
              <a:defRPr kumimoji="0" lang="pt-BR" sz="1600" b="1"/>
            </a:lvl4pPr>
            <a:lvl5pPr marL="1828800" indent="0" eaLnBrk="1" latinLnBrk="0" hangingPunct="1">
              <a:buNone/>
              <a:defRPr kumimoji="0" lang="pt-BR" sz="1600" b="1"/>
            </a:lvl5pPr>
            <a:lvl6pPr marL="2286000" indent="0" eaLnBrk="1" latinLnBrk="0" hangingPunct="1">
              <a:buNone/>
              <a:defRPr kumimoji="0" lang="pt-BR" sz="1600" b="1"/>
            </a:lvl6pPr>
            <a:lvl7pPr marL="2743200" indent="0" eaLnBrk="1" latinLnBrk="0" hangingPunct="1">
              <a:buNone/>
              <a:defRPr kumimoji="0" lang="pt-BR" sz="1600" b="1"/>
            </a:lvl7pPr>
            <a:lvl8pPr marL="3200400" indent="0" eaLnBrk="1" latinLnBrk="0" hangingPunct="1">
              <a:buNone/>
              <a:defRPr kumimoji="0" lang="pt-BR" sz="1600" b="1"/>
            </a:lvl8pPr>
            <a:lvl9pPr marL="3657600" indent="0" eaLnBrk="1" latinLnBrk="0" hangingPunct="1">
              <a:buNone/>
              <a:defRPr kumimoji="0" lang="pt-BR"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98168" y="2174875"/>
            <a:ext cx="5389033" cy="3951288"/>
          </a:xfrm>
        </p:spPr>
        <p:txBody>
          <a:bodyPr/>
          <a:lstStyle>
            <a:lvl1pPr eaLnBrk="1" latinLnBrk="0" hangingPunct="1">
              <a:defRPr kumimoji="0" lang="pt-BR" sz="2400"/>
            </a:lvl1pPr>
            <a:lvl2pPr eaLnBrk="1" latinLnBrk="0" hangingPunct="1">
              <a:defRPr kumimoji="0" lang="pt-BR" sz="2000"/>
            </a:lvl2pPr>
            <a:lvl3pPr eaLnBrk="1" latinLnBrk="0" hangingPunct="1">
              <a:defRPr kumimoji="0" lang="pt-BR" sz="1800"/>
            </a:lvl3pPr>
            <a:lvl4pPr eaLnBrk="1" latinLnBrk="0" hangingPunct="1">
              <a:defRPr kumimoji="0" lang="pt-BR" sz="1600"/>
            </a:lvl4pPr>
            <a:lvl5pPr eaLnBrk="1" latinLnBrk="0" hangingPunct="1">
              <a:defRPr kumimoji="0" lang="pt-BR" sz="1600"/>
            </a:lvl5pPr>
            <a:lvl6pPr eaLnBrk="1" latinLnBrk="0" hangingPunct="1">
              <a:defRPr kumimoji="0" lang="pt-BR" sz="1600"/>
            </a:lvl6pPr>
            <a:lvl7pPr eaLnBrk="1" latinLnBrk="0" hangingPunct="1">
              <a:defRPr kumimoji="0" lang="pt-BR" sz="1600"/>
            </a:lvl7pPr>
            <a:lvl8pPr eaLnBrk="1" latinLnBrk="0" hangingPunct="1">
              <a:defRPr kumimoji="0" lang="pt-BR" sz="1600"/>
            </a:lvl8pPr>
            <a:lvl9pPr eaLnBrk="1" latinLnBrk="0" hangingPunct="1">
              <a:defRPr kumimoji="0" lang="pt-BR"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768458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73050"/>
            <a:ext cx="4011084" cy="1162050"/>
          </a:xfrm>
        </p:spPr>
        <p:txBody>
          <a:bodyPr anchor="b"/>
          <a:lstStyle>
            <a:lvl1pPr algn="l" eaLnBrk="1" latinLnBrk="0" hangingPunct="1">
              <a:defRPr kumimoji="0" lang="pt-BR" sz="2000" b="1"/>
            </a:lvl1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1533" y="273051"/>
            <a:ext cx="6815667" cy="5853113"/>
          </a:xfrm>
        </p:spPr>
        <p:txBody>
          <a:bodyPr/>
          <a:lstStyle>
            <a:lvl1pPr eaLnBrk="1" latinLnBrk="0" hangingPunct="1">
              <a:defRPr kumimoji="0" lang="pt-BR" sz="3200"/>
            </a:lvl1pPr>
            <a:lvl2pPr eaLnBrk="1" latinLnBrk="0" hangingPunct="1">
              <a:defRPr kumimoji="0" lang="pt-BR" sz="2800"/>
            </a:lvl2pPr>
            <a:lvl3pPr eaLnBrk="1" latinLnBrk="0" hangingPunct="1">
              <a:defRPr kumimoji="0" lang="pt-BR" sz="2400"/>
            </a:lvl3pPr>
            <a:lvl4pPr eaLnBrk="1" latinLnBrk="0" hangingPunct="1">
              <a:defRPr kumimoji="0" lang="pt-BR" sz="2000"/>
            </a:lvl4pPr>
            <a:lvl5pPr eaLnBrk="1" latinLnBrk="0" hangingPunct="1">
              <a:defRPr kumimoji="0" lang="pt-BR" sz="2000"/>
            </a:lvl5pPr>
            <a:lvl6pPr eaLnBrk="1" latinLnBrk="0" hangingPunct="1">
              <a:defRPr kumimoji="0" lang="pt-BR" sz="2000"/>
            </a:lvl6pPr>
            <a:lvl7pPr eaLnBrk="1" latinLnBrk="0" hangingPunct="1">
              <a:defRPr kumimoji="0" lang="pt-BR" sz="2000"/>
            </a:lvl7pPr>
            <a:lvl8pPr eaLnBrk="1" latinLnBrk="0" hangingPunct="1">
              <a:defRPr kumimoji="0" lang="pt-BR" sz="2000"/>
            </a:lvl8pPr>
            <a:lvl9pPr eaLnBrk="1" latinLnBrk="0" hangingPunct="1">
              <a:defRPr kumimoji="0" lang="pt-BR"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1435101"/>
            <a:ext cx="4011084" cy="4691063"/>
          </a:xfrm>
        </p:spPr>
        <p:txBody>
          <a:bodyPr/>
          <a:lstStyle>
            <a:lvl1pPr marL="0" indent="0" eaLnBrk="1" latinLnBrk="0" hangingPunct="1">
              <a:buNone/>
              <a:defRPr kumimoji="0" lang="pt-BR" sz="1400"/>
            </a:lvl1pPr>
            <a:lvl2pPr marL="457200" indent="0" eaLnBrk="1" latinLnBrk="0" hangingPunct="1">
              <a:buNone/>
              <a:defRPr kumimoji="0" lang="pt-BR" sz="1200"/>
            </a:lvl2pPr>
            <a:lvl3pPr marL="914400" indent="0" eaLnBrk="1" latinLnBrk="0" hangingPunct="1">
              <a:buNone/>
              <a:defRPr kumimoji="0" lang="pt-BR" sz="1000"/>
            </a:lvl3pPr>
            <a:lvl4pPr marL="1371600" indent="0" eaLnBrk="1" latinLnBrk="0" hangingPunct="1">
              <a:buNone/>
              <a:defRPr kumimoji="0" lang="pt-BR" sz="900"/>
            </a:lvl4pPr>
            <a:lvl5pPr marL="1828800" indent="0" eaLnBrk="1" latinLnBrk="0" hangingPunct="1">
              <a:buNone/>
              <a:defRPr kumimoji="0" lang="pt-BR" sz="900"/>
            </a:lvl5pPr>
            <a:lvl6pPr marL="2286000" indent="0" eaLnBrk="1" latinLnBrk="0" hangingPunct="1">
              <a:buNone/>
              <a:defRPr kumimoji="0" lang="pt-BR" sz="900"/>
            </a:lvl6pPr>
            <a:lvl7pPr marL="2743200" indent="0" eaLnBrk="1" latinLnBrk="0" hangingPunct="1">
              <a:buNone/>
              <a:defRPr kumimoji="0" lang="pt-BR" sz="900"/>
            </a:lvl7pPr>
            <a:lvl8pPr marL="3200400" indent="0" eaLnBrk="1" latinLnBrk="0" hangingPunct="1">
              <a:buNone/>
              <a:defRPr kumimoji="0" lang="pt-BR" sz="900"/>
            </a:lvl8pPr>
            <a:lvl9pPr marL="3657600" indent="0" eaLnBrk="1" latinLnBrk="0" hangingPunct="1">
              <a:buNone/>
              <a:defRPr kumimoji="0" lang="pt-BR"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3138678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 eaLnBrk="1" latinLnBrk="0" hangingPunct="1">
              <a:defRPr kumimoji="0" lang="pt-BR" sz="2000" b="1"/>
            </a:lvl1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 eaLnBrk="1" latinLnBrk="0" hangingPunct="1">
              <a:buNone/>
              <a:defRPr kumimoji="0" lang="pt-BR" sz="3200"/>
            </a:lvl1pPr>
            <a:lvl2pPr marL="457200" indent="0" eaLnBrk="1" latinLnBrk="0" hangingPunct="1">
              <a:buNone/>
              <a:defRPr kumimoji="0" lang="pt-BR" sz="2800"/>
            </a:lvl2pPr>
            <a:lvl3pPr marL="914400" indent="0" eaLnBrk="1" latinLnBrk="0" hangingPunct="1">
              <a:buNone/>
              <a:defRPr kumimoji="0" lang="pt-BR" sz="2400"/>
            </a:lvl3pPr>
            <a:lvl4pPr marL="1371600" indent="0" eaLnBrk="1" latinLnBrk="0" hangingPunct="1">
              <a:buNone/>
              <a:defRPr kumimoji="0" lang="pt-BR" sz="2000"/>
            </a:lvl4pPr>
            <a:lvl5pPr marL="1828800" indent="0" eaLnBrk="1" latinLnBrk="0" hangingPunct="1">
              <a:buNone/>
              <a:defRPr kumimoji="0" lang="pt-BR" sz="2000"/>
            </a:lvl5pPr>
            <a:lvl6pPr marL="2286000" indent="0" eaLnBrk="1" latinLnBrk="0" hangingPunct="1">
              <a:buNone/>
              <a:defRPr kumimoji="0" lang="pt-BR" sz="2000"/>
            </a:lvl6pPr>
            <a:lvl7pPr marL="2743200" indent="0" eaLnBrk="1" latinLnBrk="0" hangingPunct="1">
              <a:buNone/>
              <a:defRPr kumimoji="0" lang="pt-BR" sz="2000"/>
            </a:lvl7pPr>
            <a:lvl8pPr marL="3200400" indent="0" eaLnBrk="1" latinLnBrk="0" hangingPunct="1">
              <a:buNone/>
              <a:defRPr kumimoji="0" lang="pt-BR" sz="2000"/>
            </a:lvl8pPr>
            <a:lvl9pPr marL="3657600" indent="0" eaLnBrk="1" latinLnBrk="0" hangingPunct="1">
              <a:buNone/>
              <a:defRPr kumimoji="0" lang="pt-BR"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 eaLnBrk="1" latinLnBrk="0" hangingPunct="1">
              <a:buNone/>
              <a:defRPr kumimoji="0" lang="pt-BR" sz="1400"/>
            </a:lvl1pPr>
            <a:lvl2pPr marL="457200" indent="0" eaLnBrk="1" latinLnBrk="0" hangingPunct="1">
              <a:buNone/>
              <a:defRPr kumimoji="0" lang="pt-BR" sz="1200"/>
            </a:lvl2pPr>
            <a:lvl3pPr marL="914400" indent="0" eaLnBrk="1" latinLnBrk="0" hangingPunct="1">
              <a:buNone/>
              <a:defRPr kumimoji="0" lang="pt-BR" sz="1000"/>
            </a:lvl3pPr>
            <a:lvl4pPr marL="1371600" indent="0" eaLnBrk="1" latinLnBrk="0" hangingPunct="1">
              <a:buNone/>
              <a:defRPr kumimoji="0" lang="pt-BR" sz="900"/>
            </a:lvl4pPr>
            <a:lvl5pPr marL="1828800" indent="0" eaLnBrk="1" latinLnBrk="0" hangingPunct="1">
              <a:buNone/>
              <a:defRPr kumimoji="0" lang="pt-BR" sz="900"/>
            </a:lvl5pPr>
            <a:lvl6pPr marL="2286000" indent="0" eaLnBrk="1" latinLnBrk="0" hangingPunct="1">
              <a:buNone/>
              <a:defRPr kumimoji="0" lang="pt-BR" sz="900"/>
            </a:lvl6pPr>
            <a:lvl7pPr marL="2743200" indent="0" eaLnBrk="1" latinLnBrk="0" hangingPunct="1">
              <a:buNone/>
              <a:defRPr kumimoji="0" lang="pt-BR" sz="900"/>
            </a:lvl7pPr>
            <a:lvl8pPr marL="3200400" indent="0" eaLnBrk="1" latinLnBrk="0" hangingPunct="1">
              <a:buNone/>
              <a:defRPr kumimoji="0" lang="pt-BR" sz="900"/>
            </a:lvl8pPr>
            <a:lvl9pPr marL="3657600" indent="0" eaLnBrk="1" latinLnBrk="0" hangingPunct="1">
              <a:buNone/>
              <a:defRPr kumimoji="0" lang="pt-BR"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315597205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64016744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10489323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Ícones\CAIXA\Elemento Síntese - X\Elemento Síntese - X 3D\Elemento Síntese - X 3D Impresso\JPG\Elemento sintese 3D positivo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50000" y1="27160" x2="50000" y2="27160"/>
                        <a14:foregroundMark x1="36842" y1="6173" x2="36842" y2="6173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1017224" y="6085946"/>
            <a:ext cx="1055440" cy="59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1016000" y="274638"/>
            <a:ext cx="1076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16000" y="1600201"/>
            <a:ext cx="1076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pic>
        <p:nvPicPr>
          <p:cNvPr id="13316" name="Picture 7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-203200" y="-109538"/>
            <a:ext cx="1092200" cy="708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426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lang="pt-BR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pt-B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pt-B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pt-BR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lang="pt-BR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pt-BR"/>
      </a:defPPr>
      <a:lvl1pPr marL="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F27D190-837B-D54C-AF63-D8CCD89AC1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12/15/2016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3BB5B2-9E2F-8C4F-95C2-8C0C233CEE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19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emf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jpe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jpe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07368" y="6243068"/>
            <a:ext cx="1584176" cy="426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Futura"/>
              </a:rPr>
              <a:t>Novembro 2016</a:t>
            </a:r>
            <a:endParaRPr lang="en-US" sz="1400" b="1" dirty="0">
              <a:solidFill>
                <a:schemeClr val="tx2">
                  <a:lumMod val="40000"/>
                  <a:lumOff val="60000"/>
                </a:schemeClr>
              </a:solidFill>
              <a:latin typeface="Century Gothic" panose="020B0502020202020204" pitchFamily="34" charset="0"/>
              <a:cs typeface="Futura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935155" y="5825067"/>
            <a:ext cx="2940756" cy="8243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807968" y="6194604"/>
            <a:ext cx="5751404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 Black" panose="020B0A040201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 Black" panose="020B0A040201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 Black" panose="020B0A040201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 Black" panose="020B0A040201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 Black" panose="020B0A040201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 Black" panose="020B0A040201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 Black" panose="020B0A040201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 Black" panose="020B0A040201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 Black" panose="020B0A040201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pt-BR" sz="14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 charset="0"/>
              </a:rPr>
              <a:t>“</a:t>
            </a:r>
            <a:r>
              <a:rPr lang="pt-BR" sz="1400" b="1" dirty="0" smtClean="0">
                <a:solidFill>
                  <a:schemeClr val="tx2"/>
                </a:solidFill>
              </a:rPr>
              <a:t>Atuar </a:t>
            </a:r>
            <a:r>
              <a:rPr lang="pt-BR" sz="1400" b="1" dirty="0">
                <a:solidFill>
                  <a:schemeClr val="tx2"/>
                </a:solidFill>
              </a:rPr>
              <a:t>na promoção da cidadania e do desenvolvimento sustentável do </a:t>
            </a:r>
            <a:r>
              <a:rPr lang="pt-BR" sz="1400" b="1" dirty="0" smtClean="0">
                <a:solidFill>
                  <a:schemeClr val="tx2"/>
                </a:solidFill>
              </a:rPr>
              <a:t>País...e </a:t>
            </a:r>
            <a:r>
              <a:rPr lang="pt-BR" sz="1400" b="1" dirty="0">
                <a:solidFill>
                  <a:schemeClr val="tx2"/>
                </a:solidFill>
              </a:rPr>
              <a:t>parceira estratégica do Estado </a:t>
            </a:r>
            <a:r>
              <a:rPr lang="pt-BR" sz="1400" b="1" dirty="0" smtClean="0">
                <a:solidFill>
                  <a:schemeClr val="tx2"/>
                </a:solidFill>
              </a:rPr>
              <a:t>brasileiro</a:t>
            </a:r>
            <a:r>
              <a:rPr lang="pt-BR" sz="14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MS PGothic" panose="020B0600070205080204" pitchFamily="34" charset="-128"/>
                <a:cs typeface="Arial" charset="0"/>
              </a:rPr>
              <a:t>”</a:t>
            </a:r>
            <a:endParaRPr lang="pt-BR" sz="1800" b="1" dirty="0" smtClean="0">
              <a:solidFill>
                <a:schemeClr val="tx2"/>
              </a:solidFill>
              <a:latin typeface="Century Gothic" panose="020B0502020202020204" pitchFamily="34" charset="0"/>
              <a:ea typeface="MS PGothic" panose="020B0600070205080204" pitchFamily="34" charset="-128"/>
              <a:cs typeface="Arial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384" y="2245199"/>
            <a:ext cx="1924943" cy="751753"/>
          </a:xfrm>
          <a:prstGeom prst="rect">
            <a:avLst/>
          </a:prstGeom>
        </p:spPr>
      </p:pic>
      <p:grpSp>
        <p:nvGrpSpPr>
          <p:cNvPr id="14" name="Grupo 13"/>
          <p:cNvGrpSpPr/>
          <p:nvPr/>
        </p:nvGrpSpPr>
        <p:grpSpPr>
          <a:xfrm>
            <a:off x="551384" y="3150521"/>
            <a:ext cx="2304256" cy="1070567"/>
            <a:chOff x="551384" y="3150521"/>
            <a:chExt cx="2304256" cy="1070567"/>
          </a:xfrm>
        </p:grpSpPr>
        <p:sp>
          <p:nvSpPr>
            <p:cNvPr id="12" name="Retângulo 11"/>
            <p:cNvSpPr/>
            <p:nvPr/>
          </p:nvSpPr>
          <p:spPr>
            <a:xfrm>
              <a:off x="551384" y="3284984"/>
              <a:ext cx="2304256" cy="9361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1" name="Imagem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37893" y="3150521"/>
              <a:ext cx="1751923" cy="817247"/>
            </a:xfrm>
            <a:prstGeom prst="rect">
              <a:avLst/>
            </a:prstGeom>
          </p:spPr>
        </p:pic>
      </p:grp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3919452" y="1691517"/>
            <a:ext cx="7956459" cy="147002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rPr>
              <a:t>Caixa </a:t>
            </a:r>
            <a:r>
              <a:rPr lang="pt-BR" sz="3600" b="1" dirty="0" smtClean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rPr>
              <a:t>Hospitais</a:t>
            </a:r>
            <a:r>
              <a:rPr lang="pt-BR" sz="3600" dirty="0" smtClean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rPr>
              <a:t> | BNDES </a:t>
            </a:r>
            <a:r>
              <a:rPr lang="pt-BR" sz="3600" b="1" dirty="0" smtClean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rPr>
              <a:t>Saúde</a:t>
            </a:r>
            <a:endParaRPr lang="pt-BR" sz="3600" b="1" dirty="0">
              <a:solidFill>
                <a:srgbClr val="0070C0"/>
              </a:solidFill>
              <a:latin typeface="Century Gothic" panose="020B0502020202020204" pitchFamily="34" charset="0"/>
              <a:cs typeface="Futura"/>
            </a:endParaRPr>
          </a:p>
        </p:txBody>
      </p:sp>
    </p:spTree>
    <p:extLst>
      <p:ext uri="{BB962C8B-B14F-4D97-AF65-F5344CB8AC3E}">
        <p14:creationId xmlns:p14="http://schemas.microsoft.com/office/powerpoint/2010/main" val="65088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841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de cantos arredondados 2"/>
          <p:cNvSpPr/>
          <p:nvPr/>
        </p:nvSpPr>
        <p:spPr>
          <a:xfrm>
            <a:off x="1562307" y="1226019"/>
            <a:ext cx="4176464" cy="590971"/>
          </a:xfrm>
          <a:prstGeom prst="roundRect">
            <a:avLst>
              <a:gd name="adj" fmla="val 1713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Caixa </a:t>
            </a:r>
            <a:r>
              <a:rPr lang="pt-BR" sz="3200" b="1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Hospitais</a:t>
            </a:r>
            <a:endParaRPr lang="pt-BR" sz="3200">
              <a:solidFill>
                <a:schemeClr val="tx2"/>
              </a:solidFill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6154201" y="745725"/>
            <a:ext cx="4987513" cy="5668261"/>
            <a:chOff x="6154201" y="745725"/>
            <a:chExt cx="4987513" cy="5668261"/>
          </a:xfrm>
        </p:grpSpPr>
        <p:sp>
          <p:nvSpPr>
            <p:cNvPr id="112" name="Title 1"/>
            <p:cNvSpPr txBox="1">
              <a:spLocks/>
            </p:cNvSpPr>
            <p:nvPr/>
          </p:nvSpPr>
          <p:spPr bwMode="auto">
            <a:xfrm>
              <a:off x="6154201" y="745725"/>
              <a:ext cx="395619" cy="147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rmAutofit/>
            </a:bodyPr>
            <a:lstStyle>
              <a:lvl1pPr algn="l" rtl="0" eaLnBrk="1" fontAlgn="base" latinLnBrk="0" hangingPunct="1">
                <a:spcBef>
                  <a:spcPct val="0"/>
                </a:spcBef>
                <a:spcAft>
                  <a:spcPct val="0"/>
                </a:spcAft>
                <a:defRPr kumimoji="0" lang="pt-BR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pt-BR" sz="3600" dirty="0" smtClean="0">
                  <a:solidFill>
                    <a:srgbClr val="0070C0"/>
                  </a:solidFill>
                  <a:latin typeface="Century Gothic" panose="020B0502020202020204" pitchFamily="34" charset="0"/>
                  <a:cs typeface="Futura"/>
                </a:rPr>
                <a:t>|</a:t>
              </a:r>
              <a:endParaRPr lang="pt-BR" sz="3600" b="1" dirty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endParaRPr>
            </a:p>
          </p:txBody>
        </p:sp>
        <p:sp>
          <p:nvSpPr>
            <p:cNvPr id="4" name="Retângulo de cantos arredondados 3"/>
            <p:cNvSpPr/>
            <p:nvPr/>
          </p:nvSpPr>
          <p:spPr>
            <a:xfrm>
              <a:off x="6965250" y="1226019"/>
              <a:ext cx="4176464" cy="590905"/>
            </a:xfrm>
            <a:prstGeom prst="roundRect">
              <a:avLst>
                <a:gd name="adj" fmla="val 16286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dirty="0">
                  <a:solidFill>
                    <a:schemeClr val="tx2"/>
                  </a:solidFill>
                  <a:latin typeface="Century Gothic" panose="020B0502020202020204" pitchFamily="34" charset="0"/>
                  <a:cs typeface="Futura"/>
                </a:rPr>
                <a:t>BNDES </a:t>
              </a:r>
              <a:r>
                <a:rPr lang="pt-BR" sz="3200" b="1" dirty="0">
                  <a:solidFill>
                    <a:schemeClr val="tx2"/>
                  </a:solidFill>
                  <a:latin typeface="Century Gothic" panose="020B0502020202020204" pitchFamily="34" charset="0"/>
                  <a:cs typeface="Futura"/>
                </a:rPr>
                <a:t>Saúde</a:t>
              </a:r>
            </a:p>
          </p:txBody>
        </p:sp>
        <p:cxnSp>
          <p:nvCxnSpPr>
            <p:cNvPr id="113" name="Conector reto 112"/>
            <p:cNvCxnSpPr/>
            <p:nvPr/>
          </p:nvCxnSpPr>
          <p:spPr>
            <a:xfrm>
              <a:off x="6344734" y="2100198"/>
              <a:ext cx="39298" cy="43137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o 10"/>
          <p:cNvGrpSpPr/>
          <p:nvPr/>
        </p:nvGrpSpPr>
        <p:grpSpPr>
          <a:xfrm>
            <a:off x="7248128" y="1971262"/>
            <a:ext cx="4608512" cy="2235310"/>
            <a:chOff x="7248128" y="1971262"/>
            <a:chExt cx="4608512" cy="2235310"/>
          </a:xfrm>
        </p:grpSpPr>
        <p:sp>
          <p:nvSpPr>
            <p:cNvPr id="114" name="Seta para a direita 113"/>
            <p:cNvSpPr/>
            <p:nvPr/>
          </p:nvSpPr>
          <p:spPr>
            <a:xfrm rot="10800000">
              <a:off x="11568608" y="3212977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Grupo 9"/>
            <p:cNvGrpSpPr/>
            <p:nvPr/>
          </p:nvGrpSpPr>
          <p:grpSpPr>
            <a:xfrm>
              <a:off x="7248128" y="1971262"/>
              <a:ext cx="3982212" cy="2235310"/>
              <a:chOff x="7248128" y="1971262"/>
              <a:chExt cx="3982212" cy="2235310"/>
            </a:xfrm>
          </p:grpSpPr>
          <p:sp>
            <p:nvSpPr>
              <p:cNvPr id="115" name="CaixaDeTexto 114"/>
              <p:cNvSpPr txBox="1"/>
              <p:nvPr/>
            </p:nvSpPr>
            <p:spPr>
              <a:xfrm>
                <a:off x="7248128" y="2636912"/>
                <a:ext cx="3982212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b="1" u="sng" dirty="0" smtClean="0">
                    <a:solidFill>
                      <a:schemeClr val="tx2"/>
                    </a:solidFill>
                  </a:rPr>
                  <a:t>Crédito</a:t>
                </a:r>
                <a:r>
                  <a:rPr lang="pt-BR" sz="24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pt-BR" sz="2400" dirty="0" smtClean="0">
                    <a:solidFill>
                      <a:schemeClr val="tx2"/>
                    </a:solidFill>
                  </a:rPr>
                  <a:t>para </a:t>
                </a:r>
                <a:r>
                  <a:rPr lang="pt-BR" sz="2400" b="1" dirty="0" smtClean="0">
                    <a:solidFill>
                      <a:schemeClr val="tx2"/>
                    </a:solidFill>
                  </a:rPr>
                  <a:t>reestruturação </a:t>
                </a:r>
                <a:r>
                  <a:rPr lang="pt-BR" sz="2400" b="1" dirty="0">
                    <a:solidFill>
                      <a:schemeClr val="tx2"/>
                    </a:solidFill>
                  </a:rPr>
                  <a:t>do endividamento</a:t>
                </a:r>
                <a:r>
                  <a:rPr lang="pt-BR" sz="2400" dirty="0">
                    <a:solidFill>
                      <a:schemeClr val="tx2"/>
                    </a:solidFill>
                  </a:rPr>
                  <a:t> bancário e com </a:t>
                </a:r>
                <a:r>
                  <a:rPr lang="pt-BR" sz="2400" dirty="0" smtClean="0">
                    <a:solidFill>
                      <a:schemeClr val="tx2"/>
                    </a:solidFill>
                  </a:rPr>
                  <a:t>fornecedores e ainda </a:t>
                </a:r>
                <a:r>
                  <a:rPr lang="pt-BR" sz="2400" b="1" dirty="0" smtClean="0">
                    <a:solidFill>
                      <a:schemeClr val="tx2"/>
                    </a:solidFill>
                  </a:rPr>
                  <a:t>Projetos de Investimento</a:t>
                </a:r>
                <a:endParaRPr lang="pt-BR" sz="2400" b="1" dirty="0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119" name="Grupo 118"/>
              <p:cNvGrpSpPr/>
              <p:nvPr/>
            </p:nvGrpSpPr>
            <p:grpSpPr>
              <a:xfrm>
                <a:off x="7752184" y="1971262"/>
                <a:ext cx="2513913" cy="646331"/>
                <a:chOff x="2251112" y="1888100"/>
                <a:chExt cx="2513913" cy="646331"/>
              </a:xfrm>
            </p:grpSpPr>
            <p:pic>
              <p:nvPicPr>
                <p:cNvPr id="120" name="Imagem 119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112" y="1980537"/>
                  <a:ext cx="461459" cy="461459"/>
                </a:xfrm>
                <a:prstGeom prst="rect">
                  <a:avLst/>
                </a:prstGeom>
              </p:spPr>
            </p:pic>
            <p:sp>
              <p:nvSpPr>
                <p:cNvPr id="121" name="CaixaDeTexto 120"/>
                <p:cNvSpPr txBox="1"/>
                <p:nvPr/>
              </p:nvSpPr>
              <p:spPr>
                <a:xfrm>
                  <a:off x="2824005" y="1888100"/>
                  <a:ext cx="194102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3600" dirty="0" smtClean="0">
                      <a:solidFill>
                        <a:schemeClr val="accent1"/>
                      </a:solidFill>
                    </a:rPr>
                    <a:t>O que é?</a:t>
                  </a:r>
                  <a:endParaRPr lang="pt-BR" sz="3600" dirty="0">
                    <a:solidFill>
                      <a:schemeClr val="accent1"/>
                    </a:solidFill>
                  </a:endParaRPr>
                </a:p>
              </p:txBody>
            </p:sp>
          </p:grpSp>
        </p:grpSp>
      </p:grpSp>
      <p:grpSp>
        <p:nvGrpSpPr>
          <p:cNvPr id="12" name="Grupo 11"/>
          <p:cNvGrpSpPr/>
          <p:nvPr/>
        </p:nvGrpSpPr>
        <p:grpSpPr>
          <a:xfrm>
            <a:off x="7219664" y="4358517"/>
            <a:ext cx="4636976" cy="2424800"/>
            <a:chOff x="7219664" y="4358517"/>
            <a:chExt cx="4636976" cy="2424800"/>
          </a:xfrm>
        </p:grpSpPr>
        <p:sp>
          <p:nvSpPr>
            <p:cNvPr id="122" name="Seta para a direita 121"/>
            <p:cNvSpPr/>
            <p:nvPr/>
          </p:nvSpPr>
          <p:spPr>
            <a:xfrm rot="10800000">
              <a:off x="11568608" y="5600232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3" name="CaixaDeTexto 122"/>
            <p:cNvSpPr txBox="1"/>
            <p:nvPr/>
          </p:nvSpPr>
          <p:spPr>
            <a:xfrm>
              <a:off x="7219664" y="5213657"/>
              <a:ext cx="399629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dirty="0" smtClean="0">
                  <a:solidFill>
                    <a:schemeClr val="tx2"/>
                  </a:solidFill>
                </a:rPr>
                <a:t>Apresentação </a:t>
              </a:r>
              <a:r>
                <a:rPr lang="pt-BR" sz="2400" dirty="0">
                  <a:solidFill>
                    <a:schemeClr val="tx2"/>
                  </a:solidFill>
                </a:rPr>
                <a:t>de </a:t>
              </a:r>
              <a:r>
                <a:rPr lang="pt-BR" sz="2400" b="1" u="sng" dirty="0">
                  <a:solidFill>
                    <a:schemeClr val="tx2"/>
                  </a:solidFill>
                </a:rPr>
                <a:t>Projeto</a:t>
              </a:r>
              <a:r>
                <a:rPr lang="pt-BR" sz="2400" b="1" dirty="0">
                  <a:solidFill>
                    <a:schemeClr val="tx2"/>
                  </a:solidFill>
                </a:rPr>
                <a:t> </a:t>
              </a:r>
              <a:r>
                <a:rPr lang="pt-BR" sz="2400" dirty="0">
                  <a:solidFill>
                    <a:schemeClr val="tx2"/>
                  </a:solidFill>
                </a:rPr>
                <a:t>de Otimização </a:t>
              </a:r>
              <a:r>
                <a:rPr lang="pt-BR" sz="2400" dirty="0" smtClean="0">
                  <a:solidFill>
                    <a:schemeClr val="tx2"/>
                  </a:solidFill>
                </a:rPr>
                <a:t>Operacional, </a:t>
              </a:r>
              <a:r>
                <a:rPr lang="pt-BR" sz="2400" b="1" u="sng" dirty="0" smtClean="0">
                  <a:solidFill>
                    <a:schemeClr val="tx2"/>
                  </a:solidFill>
                </a:rPr>
                <a:t>Margem SUS</a:t>
              </a:r>
              <a:r>
                <a:rPr lang="pt-BR" sz="2400" dirty="0">
                  <a:solidFill>
                    <a:schemeClr val="tx2"/>
                  </a:solidFill>
                </a:rPr>
                <a:t> </a:t>
              </a:r>
              <a:r>
                <a:rPr lang="pt-BR" sz="2400" dirty="0" smtClean="0">
                  <a:solidFill>
                    <a:schemeClr val="tx2"/>
                  </a:solidFill>
                </a:rPr>
                <a:t>e avaliação de crédito </a:t>
              </a:r>
              <a:r>
                <a:rPr lang="pt-BR" sz="2400" smtClean="0">
                  <a:solidFill>
                    <a:schemeClr val="tx2"/>
                  </a:solidFill>
                </a:rPr>
                <a:t>da empresa</a:t>
              </a:r>
              <a:endParaRPr lang="pt-BR" sz="2400" dirty="0">
                <a:solidFill>
                  <a:schemeClr val="tx2"/>
                </a:solidFill>
              </a:endParaRPr>
            </a:p>
          </p:txBody>
        </p:sp>
        <p:grpSp>
          <p:nvGrpSpPr>
            <p:cNvPr id="124" name="Grupo 123"/>
            <p:cNvGrpSpPr/>
            <p:nvPr/>
          </p:nvGrpSpPr>
          <p:grpSpPr>
            <a:xfrm>
              <a:off x="7752184" y="4358517"/>
              <a:ext cx="3528391" cy="646331"/>
              <a:chOff x="2251112" y="1888100"/>
              <a:chExt cx="3528391" cy="646331"/>
            </a:xfrm>
          </p:grpSpPr>
          <p:pic>
            <p:nvPicPr>
              <p:cNvPr id="125" name="Imagem 124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126" name="CaixaDeTexto 125"/>
              <p:cNvSpPr txBox="1"/>
              <p:nvPr/>
            </p:nvSpPr>
            <p:spPr>
              <a:xfrm>
                <a:off x="2824004" y="1888100"/>
                <a:ext cx="29554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>
                    <a:solidFill>
                      <a:schemeClr val="accent1"/>
                    </a:solidFill>
                  </a:rPr>
                  <a:t>O que precisa?</a:t>
                </a:r>
                <a:endParaRPr lang="pt-BR" sz="3600" dirty="0">
                  <a:solidFill>
                    <a:schemeClr val="accent1"/>
                  </a:solidFill>
                </a:endParaRPr>
              </a:p>
            </p:txBody>
          </p:sp>
        </p:grpSp>
      </p:grpSp>
      <p:grpSp>
        <p:nvGrpSpPr>
          <p:cNvPr id="7" name="Grupo 6"/>
          <p:cNvGrpSpPr/>
          <p:nvPr/>
        </p:nvGrpSpPr>
        <p:grpSpPr>
          <a:xfrm>
            <a:off x="983432" y="1964302"/>
            <a:ext cx="4573461" cy="2331856"/>
            <a:chOff x="983432" y="1964302"/>
            <a:chExt cx="4573461" cy="2331856"/>
          </a:xfrm>
        </p:grpSpPr>
        <p:sp>
          <p:nvSpPr>
            <p:cNvPr id="6" name="Seta para a direita 5"/>
            <p:cNvSpPr/>
            <p:nvPr/>
          </p:nvSpPr>
          <p:spPr>
            <a:xfrm>
              <a:off x="983432" y="3212977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2251112" y="1964302"/>
              <a:ext cx="2513913" cy="646331"/>
              <a:chOff x="2251112" y="1888100"/>
              <a:chExt cx="2513913" cy="646331"/>
            </a:xfrm>
          </p:grpSpPr>
          <p:pic>
            <p:nvPicPr>
              <p:cNvPr id="116" name="Imagem 11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118" name="CaixaDeTexto 117"/>
              <p:cNvSpPr txBox="1"/>
              <p:nvPr/>
            </p:nvSpPr>
            <p:spPr>
              <a:xfrm>
                <a:off x="2824005" y="1888100"/>
                <a:ext cx="19410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>
                    <a:solidFill>
                      <a:schemeClr val="accent1"/>
                    </a:solidFill>
                  </a:rPr>
                  <a:t>O que é?</a:t>
                </a:r>
                <a:endParaRPr lang="pt-BR" sz="36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127" name="CaixaDeTexto 126"/>
            <p:cNvSpPr txBox="1"/>
            <p:nvPr/>
          </p:nvSpPr>
          <p:spPr>
            <a:xfrm>
              <a:off x="1646584" y="2726498"/>
              <a:ext cx="391030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b="1" u="sng" dirty="0">
                  <a:solidFill>
                    <a:schemeClr val="tx2"/>
                  </a:solidFill>
                </a:rPr>
                <a:t>Capital de Giro</a:t>
              </a:r>
              <a:r>
                <a:rPr lang="pt-BR" sz="2400" b="1" dirty="0">
                  <a:solidFill>
                    <a:schemeClr val="tx2"/>
                  </a:solidFill>
                </a:rPr>
                <a:t> </a:t>
              </a:r>
              <a:r>
                <a:rPr lang="pt-BR" sz="2400" dirty="0">
                  <a:solidFill>
                    <a:schemeClr val="tx2"/>
                  </a:solidFill>
                </a:rPr>
                <a:t>disponibilizado as empresas,</a:t>
              </a:r>
              <a:r>
                <a:rPr lang="pt-BR" sz="2400" b="1" dirty="0">
                  <a:solidFill>
                    <a:schemeClr val="tx2"/>
                  </a:solidFill>
                </a:rPr>
                <a:t> </a:t>
              </a:r>
              <a:r>
                <a:rPr lang="pt-BR" sz="2400" dirty="0">
                  <a:solidFill>
                    <a:schemeClr val="tx2"/>
                  </a:solidFill>
                </a:rPr>
                <a:t>sem destinação específica.</a:t>
              </a:r>
            </a:p>
            <a:p>
              <a:pPr algn="ctr"/>
              <a:endParaRPr lang="pt-BR" sz="2400" dirty="0">
                <a:solidFill>
                  <a:schemeClr val="tx2"/>
                </a:solidFill>
              </a:endParaRPr>
            </a:p>
          </p:txBody>
        </p:sp>
      </p:grpSp>
      <p:sp>
        <p:nvSpPr>
          <p:cNvPr id="128" name="Seta para a direita 127"/>
          <p:cNvSpPr/>
          <p:nvPr/>
        </p:nvSpPr>
        <p:spPr>
          <a:xfrm>
            <a:off x="983432" y="5539446"/>
            <a:ext cx="288032" cy="20513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2" name="CaixaDeTexto 131"/>
          <p:cNvSpPr txBox="1"/>
          <p:nvPr/>
        </p:nvSpPr>
        <p:spPr>
          <a:xfrm>
            <a:off x="1559496" y="5238029"/>
            <a:ext cx="4432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 smtClean="0">
                <a:solidFill>
                  <a:schemeClr val="tx2"/>
                </a:solidFill>
              </a:rPr>
              <a:t>Margem SUS</a:t>
            </a:r>
            <a:r>
              <a:rPr lang="pt-BR" sz="2400" b="1" dirty="0" smtClean="0">
                <a:solidFill>
                  <a:schemeClr val="tx2"/>
                </a:solidFill>
              </a:rPr>
              <a:t> </a:t>
            </a:r>
            <a:r>
              <a:rPr lang="pt-BR" sz="2400" dirty="0" smtClean="0">
                <a:solidFill>
                  <a:schemeClr val="tx2"/>
                </a:solidFill>
              </a:rPr>
              <a:t>disponível e avaliação de crédito da empresa</a:t>
            </a:r>
            <a:endParaRPr lang="pt-BR" sz="2400" dirty="0">
              <a:solidFill>
                <a:schemeClr val="tx2"/>
              </a:solidFill>
            </a:endParaRPr>
          </a:p>
        </p:txBody>
      </p:sp>
      <p:grpSp>
        <p:nvGrpSpPr>
          <p:cNvPr id="133" name="Grupo 132"/>
          <p:cNvGrpSpPr/>
          <p:nvPr/>
        </p:nvGrpSpPr>
        <p:grpSpPr>
          <a:xfrm>
            <a:off x="2207569" y="4375990"/>
            <a:ext cx="3528391" cy="646331"/>
            <a:chOff x="2251112" y="1888100"/>
            <a:chExt cx="3528391" cy="646331"/>
          </a:xfrm>
        </p:grpSpPr>
        <p:pic>
          <p:nvPicPr>
            <p:cNvPr id="134" name="Imagem 13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1112" y="1980537"/>
              <a:ext cx="461459" cy="461459"/>
            </a:xfrm>
            <a:prstGeom prst="rect">
              <a:avLst/>
            </a:prstGeom>
          </p:spPr>
        </p:pic>
        <p:sp>
          <p:nvSpPr>
            <p:cNvPr id="135" name="CaixaDeTexto 134"/>
            <p:cNvSpPr txBox="1"/>
            <p:nvPr/>
          </p:nvSpPr>
          <p:spPr>
            <a:xfrm>
              <a:off x="2824004" y="1888100"/>
              <a:ext cx="29554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600" dirty="0" smtClean="0">
                  <a:solidFill>
                    <a:schemeClr val="accent1"/>
                  </a:solidFill>
                </a:rPr>
                <a:t>O que precisa?</a:t>
              </a:r>
              <a:endParaRPr lang="pt-BR" sz="36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80396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8" grpId="0" animBg="1"/>
      <p:bldP spid="1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841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de cantos arredondados 2"/>
          <p:cNvSpPr/>
          <p:nvPr/>
        </p:nvSpPr>
        <p:spPr>
          <a:xfrm>
            <a:off x="1562307" y="1226019"/>
            <a:ext cx="4176464" cy="590971"/>
          </a:xfrm>
          <a:prstGeom prst="roundRect">
            <a:avLst>
              <a:gd name="adj" fmla="val 1713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Caixa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Hospitais</a:t>
            </a:r>
            <a:endParaRPr lang="pt-BR" sz="3200" dirty="0">
              <a:solidFill>
                <a:schemeClr val="tx2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154201" y="745725"/>
            <a:ext cx="4987513" cy="5962985"/>
            <a:chOff x="6154201" y="745725"/>
            <a:chExt cx="4987513" cy="5962985"/>
          </a:xfrm>
        </p:grpSpPr>
        <p:sp>
          <p:nvSpPr>
            <p:cNvPr id="112" name="Title 1"/>
            <p:cNvSpPr txBox="1">
              <a:spLocks/>
            </p:cNvSpPr>
            <p:nvPr/>
          </p:nvSpPr>
          <p:spPr bwMode="auto">
            <a:xfrm>
              <a:off x="6154201" y="745725"/>
              <a:ext cx="395619" cy="1470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rmAutofit/>
            </a:bodyPr>
            <a:lstStyle>
              <a:lvl1pPr algn="l" rtl="0" eaLnBrk="1" fontAlgn="base" latinLnBrk="0" hangingPunct="1">
                <a:spcBef>
                  <a:spcPct val="0"/>
                </a:spcBef>
                <a:spcAft>
                  <a:spcPct val="0"/>
                </a:spcAft>
                <a:defRPr kumimoji="0" lang="pt-BR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pt-BR" sz="3600" dirty="0" smtClean="0">
                  <a:solidFill>
                    <a:srgbClr val="0070C0"/>
                  </a:solidFill>
                  <a:latin typeface="Century Gothic" panose="020B0502020202020204" pitchFamily="34" charset="0"/>
                  <a:cs typeface="Futura"/>
                </a:rPr>
                <a:t>|</a:t>
              </a:r>
              <a:endParaRPr lang="pt-BR" sz="3600" b="1" dirty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endParaRPr>
            </a:p>
          </p:txBody>
        </p:sp>
        <p:sp>
          <p:nvSpPr>
            <p:cNvPr id="4" name="Retângulo de cantos arredondados 3"/>
            <p:cNvSpPr/>
            <p:nvPr/>
          </p:nvSpPr>
          <p:spPr>
            <a:xfrm>
              <a:off x="6965250" y="1226019"/>
              <a:ext cx="4176464" cy="590905"/>
            </a:xfrm>
            <a:prstGeom prst="roundRect">
              <a:avLst>
                <a:gd name="adj" fmla="val 16286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dirty="0">
                  <a:solidFill>
                    <a:schemeClr val="tx2"/>
                  </a:solidFill>
                  <a:latin typeface="Century Gothic" panose="020B0502020202020204" pitchFamily="34" charset="0"/>
                  <a:cs typeface="Futura"/>
                </a:rPr>
                <a:t>BNDES </a:t>
              </a:r>
              <a:r>
                <a:rPr lang="pt-BR" sz="3200" b="1" dirty="0">
                  <a:solidFill>
                    <a:schemeClr val="tx2"/>
                  </a:solidFill>
                  <a:latin typeface="Century Gothic" panose="020B0502020202020204" pitchFamily="34" charset="0"/>
                  <a:cs typeface="Futura"/>
                </a:rPr>
                <a:t>Saúde</a:t>
              </a:r>
            </a:p>
          </p:txBody>
        </p:sp>
        <p:cxnSp>
          <p:nvCxnSpPr>
            <p:cNvPr id="113" name="Conector reto 112"/>
            <p:cNvCxnSpPr/>
            <p:nvPr/>
          </p:nvCxnSpPr>
          <p:spPr>
            <a:xfrm>
              <a:off x="6344734" y="2100198"/>
              <a:ext cx="0" cy="46085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upo 1"/>
          <p:cNvGrpSpPr/>
          <p:nvPr/>
        </p:nvGrpSpPr>
        <p:grpSpPr>
          <a:xfrm>
            <a:off x="970798" y="2084153"/>
            <a:ext cx="5053194" cy="1853665"/>
            <a:chOff x="970798" y="2084153"/>
            <a:chExt cx="5053194" cy="1853665"/>
          </a:xfrm>
        </p:grpSpPr>
        <p:sp>
          <p:nvSpPr>
            <p:cNvPr id="6" name="Seta para a direita 5"/>
            <p:cNvSpPr/>
            <p:nvPr/>
          </p:nvSpPr>
          <p:spPr>
            <a:xfrm>
              <a:off x="970798" y="3300169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1311869" y="2084153"/>
              <a:ext cx="4712123" cy="646331"/>
              <a:chOff x="2251112" y="1888100"/>
              <a:chExt cx="4712123" cy="646331"/>
            </a:xfrm>
          </p:grpSpPr>
          <p:pic>
            <p:nvPicPr>
              <p:cNvPr id="116" name="Imagem 11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118" name="CaixaDeTexto 117"/>
              <p:cNvSpPr txBox="1"/>
              <p:nvPr/>
            </p:nvSpPr>
            <p:spPr>
              <a:xfrm>
                <a:off x="2824004" y="1888100"/>
                <a:ext cx="41392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>
                    <a:solidFill>
                      <a:schemeClr val="accent1"/>
                    </a:solidFill>
                  </a:rPr>
                  <a:t>A quem se destina?</a:t>
                </a:r>
                <a:endParaRPr lang="pt-BR" sz="36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127" name="CaixaDeTexto 126"/>
            <p:cNvSpPr txBox="1"/>
            <p:nvPr/>
          </p:nvSpPr>
          <p:spPr>
            <a:xfrm>
              <a:off x="1592154" y="2737489"/>
              <a:ext cx="42484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b="1" u="sng" dirty="0" smtClean="0">
                  <a:solidFill>
                    <a:schemeClr val="tx2"/>
                  </a:solidFill>
                </a:rPr>
                <a:t>Entidades filantrópicas</a:t>
              </a:r>
              <a:r>
                <a:rPr lang="pt-BR" sz="2400" b="1" dirty="0" smtClean="0">
                  <a:solidFill>
                    <a:schemeClr val="tx2"/>
                  </a:solidFill>
                </a:rPr>
                <a:t> </a:t>
              </a:r>
              <a:r>
                <a:rPr lang="pt-BR" sz="2400" dirty="0" smtClean="0">
                  <a:solidFill>
                    <a:schemeClr val="tx2"/>
                  </a:solidFill>
                </a:rPr>
                <a:t>e</a:t>
              </a:r>
              <a:r>
                <a:rPr lang="pt-BR" sz="2400" b="1" dirty="0" smtClean="0">
                  <a:solidFill>
                    <a:schemeClr val="tx2"/>
                  </a:solidFill>
                </a:rPr>
                <a:t> </a:t>
              </a:r>
              <a:r>
                <a:rPr lang="pt-BR" sz="2400" b="1" u="sng" dirty="0" smtClean="0">
                  <a:solidFill>
                    <a:schemeClr val="tx2"/>
                  </a:solidFill>
                </a:rPr>
                <a:t>não </a:t>
              </a:r>
              <a:r>
                <a:rPr lang="pt-BR" sz="2400" b="1" u="sng" dirty="0">
                  <a:solidFill>
                    <a:schemeClr val="tx2"/>
                  </a:solidFill>
                </a:rPr>
                <a:t>filantrópicas</a:t>
              </a:r>
              <a:r>
                <a:rPr lang="pt-BR" sz="2400" b="1" dirty="0">
                  <a:solidFill>
                    <a:schemeClr val="tx2"/>
                  </a:solidFill>
                </a:rPr>
                <a:t> </a:t>
              </a:r>
              <a:r>
                <a:rPr lang="pt-BR" sz="2400" dirty="0">
                  <a:solidFill>
                    <a:schemeClr val="tx2"/>
                  </a:solidFill>
                </a:rPr>
                <a:t>conveniadas com o SUS há mais de 12 meses</a:t>
              </a: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6744072" y="2086919"/>
            <a:ext cx="5112568" cy="1874601"/>
            <a:chOff x="6744072" y="2086919"/>
            <a:chExt cx="5112568" cy="1874601"/>
          </a:xfrm>
        </p:grpSpPr>
        <p:sp>
          <p:nvSpPr>
            <p:cNvPr id="114" name="Seta para a direita 113"/>
            <p:cNvSpPr/>
            <p:nvPr/>
          </p:nvSpPr>
          <p:spPr>
            <a:xfrm rot="10800000">
              <a:off x="11568608" y="3256626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5" name="CaixaDeTexto 114"/>
            <p:cNvSpPr txBox="1"/>
            <p:nvPr/>
          </p:nvSpPr>
          <p:spPr>
            <a:xfrm>
              <a:off x="7176120" y="2761191"/>
              <a:ext cx="399629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b="1" u="sng" dirty="0" smtClean="0">
                  <a:solidFill>
                    <a:schemeClr val="tx2"/>
                  </a:solidFill>
                </a:rPr>
                <a:t>Instituições </a:t>
              </a:r>
              <a:r>
                <a:rPr lang="pt-BR" sz="2400" b="1" u="sng" dirty="0">
                  <a:solidFill>
                    <a:schemeClr val="tx2"/>
                  </a:solidFill>
                </a:rPr>
                <a:t>de saúde</a:t>
              </a:r>
              <a:r>
                <a:rPr lang="pt-BR" sz="2400" dirty="0">
                  <a:solidFill>
                    <a:schemeClr val="tx2"/>
                  </a:solidFill>
                </a:rPr>
                <a:t> localizadas em qualquer região do </a:t>
              </a:r>
              <a:r>
                <a:rPr lang="pt-BR" sz="2400" dirty="0" smtClean="0">
                  <a:solidFill>
                    <a:schemeClr val="tx2"/>
                  </a:solidFill>
                </a:rPr>
                <a:t>país</a:t>
              </a:r>
              <a:endParaRPr lang="pt-BR" sz="2400" dirty="0">
                <a:solidFill>
                  <a:schemeClr val="tx2"/>
                </a:solidFill>
              </a:endParaRPr>
            </a:p>
          </p:txBody>
        </p:sp>
        <p:grpSp>
          <p:nvGrpSpPr>
            <p:cNvPr id="32" name="Grupo 31"/>
            <p:cNvGrpSpPr/>
            <p:nvPr/>
          </p:nvGrpSpPr>
          <p:grpSpPr>
            <a:xfrm>
              <a:off x="6744072" y="2086919"/>
              <a:ext cx="4712123" cy="646331"/>
              <a:chOff x="2251112" y="1888100"/>
              <a:chExt cx="4712123" cy="646331"/>
            </a:xfrm>
          </p:grpSpPr>
          <p:pic>
            <p:nvPicPr>
              <p:cNvPr id="33" name="Imagem 3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34" name="CaixaDeTexto 33"/>
              <p:cNvSpPr txBox="1"/>
              <p:nvPr/>
            </p:nvSpPr>
            <p:spPr>
              <a:xfrm>
                <a:off x="2824004" y="1888100"/>
                <a:ext cx="413923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>
                    <a:solidFill>
                      <a:schemeClr val="accent1"/>
                    </a:solidFill>
                  </a:rPr>
                  <a:t>A quem se destina?</a:t>
                </a:r>
                <a:endParaRPr lang="pt-BR" sz="3600" dirty="0">
                  <a:solidFill>
                    <a:schemeClr val="accent1"/>
                  </a:solidFill>
                </a:endParaRPr>
              </a:p>
            </p:txBody>
          </p:sp>
        </p:grpSp>
      </p:grpSp>
      <p:grpSp>
        <p:nvGrpSpPr>
          <p:cNvPr id="5" name="Grupo 4"/>
          <p:cNvGrpSpPr/>
          <p:nvPr/>
        </p:nvGrpSpPr>
        <p:grpSpPr>
          <a:xfrm>
            <a:off x="983432" y="4092152"/>
            <a:ext cx="5361302" cy="2414739"/>
            <a:chOff x="983432" y="4092152"/>
            <a:chExt cx="5361302" cy="2414739"/>
          </a:xfrm>
        </p:grpSpPr>
        <p:sp>
          <p:nvSpPr>
            <p:cNvPr id="128" name="Seta para a direita 127"/>
            <p:cNvSpPr/>
            <p:nvPr/>
          </p:nvSpPr>
          <p:spPr>
            <a:xfrm>
              <a:off x="983432" y="4864525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2" name="CaixaDeTexto 131"/>
            <p:cNvSpPr txBox="1"/>
            <p:nvPr/>
          </p:nvSpPr>
          <p:spPr>
            <a:xfrm>
              <a:off x="1559496" y="4729338"/>
              <a:ext cx="443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Prazo: </a:t>
              </a:r>
              <a:r>
                <a:rPr lang="pt-BR" sz="2400" dirty="0" smtClean="0">
                  <a:solidFill>
                    <a:schemeClr val="tx2"/>
                  </a:solidFill>
                </a:rPr>
                <a:t>de 02 a 120 meses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  <p:grpSp>
          <p:nvGrpSpPr>
            <p:cNvPr id="133" name="Grupo 132"/>
            <p:cNvGrpSpPr/>
            <p:nvPr/>
          </p:nvGrpSpPr>
          <p:grpSpPr>
            <a:xfrm>
              <a:off x="1282350" y="4092152"/>
              <a:ext cx="4663047" cy="646331"/>
              <a:chOff x="2251112" y="1888100"/>
              <a:chExt cx="4663047" cy="646331"/>
            </a:xfrm>
          </p:grpSpPr>
          <p:pic>
            <p:nvPicPr>
              <p:cNvPr id="134" name="Imagem 13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135" name="CaixaDeTexto 134"/>
              <p:cNvSpPr txBox="1"/>
              <p:nvPr/>
            </p:nvSpPr>
            <p:spPr>
              <a:xfrm>
                <a:off x="2824004" y="1888100"/>
                <a:ext cx="40901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>
                    <a:solidFill>
                      <a:schemeClr val="accent1"/>
                    </a:solidFill>
                  </a:rPr>
                  <a:t>Quais as condições?</a:t>
                </a:r>
                <a:endParaRPr lang="pt-BR" sz="36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38" name="Seta para a direita 37"/>
            <p:cNvSpPr/>
            <p:nvPr/>
          </p:nvSpPr>
          <p:spPr>
            <a:xfrm>
              <a:off x="983432" y="5215736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CaixaDeTexto 38"/>
            <p:cNvSpPr txBox="1"/>
            <p:nvPr/>
          </p:nvSpPr>
          <p:spPr>
            <a:xfrm>
              <a:off x="1559496" y="5080549"/>
              <a:ext cx="443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Carência: </a:t>
              </a:r>
              <a:r>
                <a:rPr lang="pt-BR" sz="2400" dirty="0" smtClean="0">
                  <a:solidFill>
                    <a:schemeClr val="tx2"/>
                  </a:solidFill>
                </a:rPr>
                <a:t>até 06 meses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40" name="Seta para a direita 39"/>
            <p:cNvSpPr/>
            <p:nvPr/>
          </p:nvSpPr>
          <p:spPr>
            <a:xfrm>
              <a:off x="983432" y="5554988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2" name="Seta para a direita 41"/>
            <p:cNvSpPr/>
            <p:nvPr/>
          </p:nvSpPr>
          <p:spPr>
            <a:xfrm>
              <a:off x="983432" y="5906199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1559496" y="5421858"/>
              <a:ext cx="443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Taxas: </a:t>
              </a:r>
              <a:r>
                <a:rPr lang="pt-BR" sz="2400" dirty="0" smtClean="0">
                  <a:solidFill>
                    <a:schemeClr val="accent1">
                      <a:lumMod val="50000"/>
                    </a:schemeClr>
                  </a:solidFill>
                </a:rPr>
                <a:t>1,60% a 2,39% a.m</a:t>
              </a:r>
              <a:endParaRPr lang="pt-BR" sz="24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4" name="CaixaDeTexto 43"/>
            <p:cNvSpPr txBox="1"/>
            <p:nvPr/>
          </p:nvSpPr>
          <p:spPr>
            <a:xfrm>
              <a:off x="1559496" y="5737450"/>
              <a:ext cx="478523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Garantias: </a:t>
              </a:r>
              <a:r>
                <a:rPr lang="pt-BR" sz="2000" dirty="0" smtClean="0">
                  <a:solidFill>
                    <a:schemeClr val="tx2"/>
                  </a:solidFill>
                </a:rPr>
                <a:t>Recebíveis SUS e/ou demais instrumentos de mercado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6600056" y="4092152"/>
            <a:ext cx="5361302" cy="2414739"/>
            <a:chOff x="6600056" y="4092152"/>
            <a:chExt cx="5361302" cy="2414739"/>
          </a:xfrm>
        </p:grpSpPr>
        <p:grpSp>
          <p:nvGrpSpPr>
            <p:cNvPr id="35" name="Grupo 34"/>
            <p:cNvGrpSpPr/>
            <p:nvPr/>
          </p:nvGrpSpPr>
          <p:grpSpPr>
            <a:xfrm>
              <a:off x="6754958" y="4092152"/>
              <a:ext cx="4663047" cy="646331"/>
              <a:chOff x="2251112" y="1888100"/>
              <a:chExt cx="4663047" cy="646331"/>
            </a:xfrm>
          </p:grpSpPr>
          <p:pic>
            <p:nvPicPr>
              <p:cNvPr id="36" name="Imagem 3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37" name="CaixaDeTexto 36"/>
              <p:cNvSpPr txBox="1"/>
              <p:nvPr/>
            </p:nvSpPr>
            <p:spPr>
              <a:xfrm>
                <a:off x="2824004" y="1888100"/>
                <a:ext cx="40901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600" dirty="0" smtClean="0">
                    <a:solidFill>
                      <a:schemeClr val="accent1"/>
                    </a:solidFill>
                  </a:rPr>
                  <a:t>Quais as condições?</a:t>
                </a:r>
                <a:endParaRPr lang="pt-BR" sz="36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52" name="Seta para a direita 51"/>
            <p:cNvSpPr/>
            <p:nvPr/>
          </p:nvSpPr>
          <p:spPr>
            <a:xfrm>
              <a:off x="6600056" y="4864525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CaixaDeTexto 52"/>
            <p:cNvSpPr txBox="1"/>
            <p:nvPr/>
          </p:nvSpPr>
          <p:spPr>
            <a:xfrm>
              <a:off x="7176120" y="4729338"/>
              <a:ext cx="443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Prazo: </a:t>
              </a:r>
              <a:r>
                <a:rPr lang="pt-BR" sz="2400" dirty="0" smtClean="0">
                  <a:solidFill>
                    <a:schemeClr val="tx2"/>
                  </a:solidFill>
                </a:rPr>
                <a:t>de 36 a 144 meses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54" name="Seta para a direita 53"/>
            <p:cNvSpPr/>
            <p:nvPr/>
          </p:nvSpPr>
          <p:spPr>
            <a:xfrm>
              <a:off x="6600056" y="5215736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7176120" y="5080549"/>
              <a:ext cx="4432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Carência: </a:t>
              </a:r>
              <a:r>
                <a:rPr lang="pt-BR" sz="2400" dirty="0" smtClean="0">
                  <a:solidFill>
                    <a:schemeClr val="tx2"/>
                  </a:solidFill>
                </a:rPr>
                <a:t>até 12 meses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56" name="Seta para a direita 55"/>
            <p:cNvSpPr/>
            <p:nvPr/>
          </p:nvSpPr>
          <p:spPr>
            <a:xfrm>
              <a:off x="6600056" y="5554988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7" name="Seta para a direita 56"/>
            <p:cNvSpPr/>
            <p:nvPr/>
          </p:nvSpPr>
          <p:spPr>
            <a:xfrm>
              <a:off x="6600056" y="5906199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7176120" y="5421858"/>
              <a:ext cx="4680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Taxas: </a:t>
              </a:r>
              <a:r>
                <a:rPr lang="pt-BR" sz="2400" dirty="0" smtClean="0">
                  <a:solidFill>
                    <a:schemeClr val="tx2"/>
                  </a:solidFill>
                </a:rPr>
                <a:t>Juros CAIXA 4% a.a + BNDES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7176120" y="5737450"/>
              <a:ext cx="478523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2"/>
                  </a:solidFill>
                </a:rPr>
                <a:t>Garantias: </a:t>
              </a:r>
              <a:r>
                <a:rPr lang="pt-BR" sz="2000" dirty="0" smtClean="0">
                  <a:solidFill>
                    <a:schemeClr val="tx2"/>
                  </a:solidFill>
                </a:rPr>
                <a:t>Recebíveis SUS e/ou demais instrumentos de mercado</a:t>
              </a:r>
              <a:endParaRPr lang="pt-BR" sz="2400" b="1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95474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sz="9600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Title 1"/>
          <p:cNvSpPr txBox="1">
            <a:spLocks/>
          </p:cNvSpPr>
          <p:nvPr/>
        </p:nvSpPr>
        <p:spPr bwMode="auto">
          <a:xfrm>
            <a:off x="5961236" y="875932"/>
            <a:ext cx="395619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lang="pt-BR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pt-BR" sz="3600" dirty="0" smtClean="0">
                <a:solidFill>
                  <a:srgbClr val="0070C0"/>
                </a:solidFill>
                <a:latin typeface="Century Gothic" panose="020B0502020202020204" pitchFamily="34" charset="0"/>
                <a:cs typeface="Futura"/>
              </a:rPr>
              <a:t>|</a:t>
            </a:r>
            <a:endParaRPr lang="pt-BR" sz="3600" b="1" dirty="0">
              <a:solidFill>
                <a:srgbClr val="0070C0"/>
              </a:solidFill>
              <a:latin typeface="Century Gothic" panose="020B0502020202020204" pitchFamily="34" charset="0"/>
              <a:cs typeface="Futura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1502821" y="799170"/>
            <a:ext cx="4176464" cy="590971"/>
          </a:xfrm>
          <a:prstGeom prst="roundRect">
            <a:avLst>
              <a:gd name="adj" fmla="val 1713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Caixa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Hospitais</a:t>
            </a: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7018671" y="760801"/>
            <a:ext cx="4176464" cy="590905"/>
          </a:xfrm>
          <a:prstGeom prst="roundRect">
            <a:avLst>
              <a:gd name="adj" fmla="val 1628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BNDES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Saúde</a:t>
            </a:r>
          </a:p>
        </p:txBody>
      </p:sp>
      <p:cxnSp>
        <p:nvCxnSpPr>
          <p:cNvPr id="113" name="Conector reto 112"/>
          <p:cNvCxnSpPr/>
          <p:nvPr/>
        </p:nvCxnSpPr>
        <p:spPr>
          <a:xfrm>
            <a:off x="6148742" y="1990813"/>
            <a:ext cx="30837" cy="1251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o 7"/>
          <p:cNvGrpSpPr/>
          <p:nvPr/>
        </p:nvGrpSpPr>
        <p:grpSpPr>
          <a:xfrm>
            <a:off x="984512" y="1439605"/>
            <a:ext cx="5316626" cy="1835965"/>
            <a:chOff x="984512" y="1439605"/>
            <a:chExt cx="5316626" cy="1835965"/>
          </a:xfrm>
        </p:grpSpPr>
        <p:grpSp>
          <p:nvGrpSpPr>
            <p:cNvPr id="9" name="Grupo 8"/>
            <p:cNvGrpSpPr/>
            <p:nvPr/>
          </p:nvGrpSpPr>
          <p:grpSpPr>
            <a:xfrm>
              <a:off x="1238007" y="1439605"/>
              <a:ext cx="4656407" cy="584775"/>
              <a:chOff x="2292801" y="1654715"/>
              <a:chExt cx="4656407" cy="584775"/>
            </a:xfrm>
          </p:grpSpPr>
          <p:pic>
            <p:nvPicPr>
              <p:cNvPr id="116" name="Imagem 11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92801" y="1697202"/>
                <a:ext cx="461459" cy="461459"/>
              </a:xfrm>
              <a:prstGeom prst="rect">
                <a:avLst/>
              </a:prstGeom>
            </p:spPr>
          </p:pic>
          <p:sp>
            <p:nvSpPr>
              <p:cNvPr id="118" name="CaixaDeTexto 117"/>
              <p:cNvSpPr txBox="1"/>
              <p:nvPr/>
            </p:nvSpPr>
            <p:spPr>
              <a:xfrm>
                <a:off x="2809977" y="1654715"/>
                <a:ext cx="41392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200" dirty="0" smtClean="0">
                    <a:solidFill>
                      <a:schemeClr val="accent1"/>
                    </a:solidFill>
                  </a:rPr>
                  <a:t>Vantagens?</a:t>
                </a:r>
                <a:endParaRPr lang="pt-BR" sz="32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45" name="Seta para a direita 44"/>
            <p:cNvSpPr/>
            <p:nvPr/>
          </p:nvSpPr>
          <p:spPr>
            <a:xfrm>
              <a:off x="1032816" y="2100943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1548610" y="1990813"/>
              <a:ext cx="47525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smtClean="0">
                  <a:solidFill>
                    <a:schemeClr val="tx2"/>
                  </a:solidFill>
                </a:rPr>
                <a:t>Prazo dilatado </a:t>
              </a:r>
              <a:r>
                <a:rPr lang="pt-BR" sz="2000" dirty="0" smtClean="0">
                  <a:solidFill>
                    <a:schemeClr val="tx2"/>
                  </a:solidFill>
                </a:rPr>
                <a:t>c/ prestações fixas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47" name="Seta para a direita 46"/>
            <p:cNvSpPr/>
            <p:nvPr/>
          </p:nvSpPr>
          <p:spPr>
            <a:xfrm>
              <a:off x="984512" y="2574622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48" name="CaixaDeTexto 47"/>
            <p:cNvSpPr txBox="1"/>
            <p:nvPr/>
          </p:nvSpPr>
          <p:spPr>
            <a:xfrm>
              <a:off x="1525003" y="2448927"/>
              <a:ext cx="44325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Não tem destinação específica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49" name="Seta para a direita 48"/>
            <p:cNvSpPr/>
            <p:nvPr/>
          </p:nvSpPr>
          <p:spPr>
            <a:xfrm>
              <a:off x="1012673" y="2981161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51" name="CaixaDeTexto 50"/>
            <p:cNvSpPr txBox="1"/>
            <p:nvPr/>
          </p:nvSpPr>
          <p:spPr>
            <a:xfrm>
              <a:off x="1545140" y="2875460"/>
              <a:ext cx="44325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Taxas atrativas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6730639" y="1488416"/>
            <a:ext cx="5008649" cy="1830856"/>
            <a:chOff x="6730639" y="1488416"/>
            <a:chExt cx="5008649" cy="1830856"/>
          </a:xfrm>
        </p:grpSpPr>
        <p:grpSp>
          <p:nvGrpSpPr>
            <p:cNvPr id="32" name="Grupo 31"/>
            <p:cNvGrpSpPr/>
            <p:nvPr/>
          </p:nvGrpSpPr>
          <p:grpSpPr>
            <a:xfrm>
              <a:off x="6763152" y="1488416"/>
              <a:ext cx="4687501" cy="590804"/>
              <a:chOff x="2251112" y="1851192"/>
              <a:chExt cx="4687501" cy="590804"/>
            </a:xfrm>
          </p:grpSpPr>
          <p:pic>
            <p:nvPicPr>
              <p:cNvPr id="33" name="Imagem 3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34" name="CaixaDeTexto 33"/>
              <p:cNvSpPr txBox="1"/>
              <p:nvPr/>
            </p:nvSpPr>
            <p:spPr>
              <a:xfrm>
                <a:off x="2799382" y="1851192"/>
                <a:ext cx="41392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200" dirty="0" smtClean="0">
                    <a:solidFill>
                      <a:schemeClr val="accent1"/>
                    </a:solidFill>
                  </a:rPr>
                  <a:t>Vantagens?</a:t>
                </a:r>
                <a:endParaRPr lang="pt-BR" sz="32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65" name="Seta para a direita 64"/>
            <p:cNvSpPr/>
            <p:nvPr/>
          </p:nvSpPr>
          <p:spPr>
            <a:xfrm>
              <a:off x="6730639" y="2361829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66" name="CaixaDeTexto 65"/>
            <p:cNvSpPr txBox="1"/>
            <p:nvPr/>
          </p:nvSpPr>
          <p:spPr>
            <a:xfrm>
              <a:off x="7306703" y="2226642"/>
              <a:ext cx="44325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Prazo dilatado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67" name="Seta para a direita 66"/>
            <p:cNvSpPr/>
            <p:nvPr/>
          </p:nvSpPr>
          <p:spPr>
            <a:xfrm>
              <a:off x="6730639" y="2713040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68" name="CaixaDeTexto 67"/>
            <p:cNvSpPr txBox="1"/>
            <p:nvPr/>
          </p:nvSpPr>
          <p:spPr>
            <a:xfrm>
              <a:off x="7306703" y="2577853"/>
              <a:ext cx="44325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Taxas atrativas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69" name="Seta para a direita 68"/>
            <p:cNvSpPr/>
            <p:nvPr/>
          </p:nvSpPr>
          <p:spPr>
            <a:xfrm>
              <a:off x="6730639" y="3052292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72" name="CaixaDeTexto 71"/>
            <p:cNvSpPr txBox="1"/>
            <p:nvPr/>
          </p:nvSpPr>
          <p:spPr>
            <a:xfrm>
              <a:off x="7306703" y="2919162"/>
              <a:ext cx="44325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Garantias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1105926" y="3785404"/>
            <a:ext cx="10869350" cy="3038643"/>
            <a:chOff x="1105926" y="3785404"/>
            <a:chExt cx="10869350" cy="3038643"/>
          </a:xfrm>
        </p:grpSpPr>
        <p:sp>
          <p:nvSpPr>
            <p:cNvPr id="128" name="Seta para a direita 127"/>
            <p:cNvSpPr/>
            <p:nvPr/>
          </p:nvSpPr>
          <p:spPr>
            <a:xfrm>
              <a:off x="1105926" y="4749201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132" name="CaixaDeTexto 131"/>
            <p:cNvSpPr txBox="1"/>
            <p:nvPr/>
          </p:nvSpPr>
          <p:spPr>
            <a:xfrm>
              <a:off x="1563320" y="4457035"/>
              <a:ext cx="443258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Ausência de repasse do SUS, nos últimos 12 meses;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grpSp>
          <p:nvGrpSpPr>
            <p:cNvPr id="133" name="Grupo 132"/>
            <p:cNvGrpSpPr/>
            <p:nvPr/>
          </p:nvGrpSpPr>
          <p:grpSpPr>
            <a:xfrm>
              <a:off x="3743236" y="3785404"/>
              <a:ext cx="4663047" cy="584775"/>
              <a:chOff x="2251112" y="1888100"/>
              <a:chExt cx="4663047" cy="584775"/>
            </a:xfrm>
          </p:grpSpPr>
          <p:pic>
            <p:nvPicPr>
              <p:cNvPr id="134" name="Imagem 13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51112" y="1980537"/>
                <a:ext cx="461459" cy="461459"/>
              </a:xfrm>
              <a:prstGeom prst="rect">
                <a:avLst/>
              </a:prstGeom>
            </p:spPr>
          </p:pic>
          <p:sp>
            <p:nvSpPr>
              <p:cNvPr id="135" name="CaixaDeTexto 134"/>
              <p:cNvSpPr txBox="1"/>
              <p:nvPr/>
            </p:nvSpPr>
            <p:spPr>
              <a:xfrm>
                <a:off x="2824004" y="1888100"/>
                <a:ext cx="409015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3200" dirty="0" smtClean="0">
                    <a:solidFill>
                      <a:schemeClr val="accent1"/>
                    </a:solidFill>
                  </a:rPr>
                  <a:t>Impedimentos?</a:t>
                </a:r>
                <a:endParaRPr lang="pt-BR" sz="3200" dirty="0"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74" name="Seta para a direita 73"/>
            <p:cNvSpPr/>
            <p:nvPr/>
          </p:nvSpPr>
          <p:spPr>
            <a:xfrm>
              <a:off x="1133383" y="6030573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1604334" y="5757206"/>
              <a:ext cx="443258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Falta de regularidade/validade da documentação apresentada (certidões);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54" name="Seta para a direita 53"/>
            <p:cNvSpPr/>
            <p:nvPr/>
          </p:nvSpPr>
          <p:spPr>
            <a:xfrm>
              <a:off x="1128528" y="5357227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2" name="CaixaDeTexto 1"/>
            <p:cNvSpPr txBox="1"/>
            <p:nvPr/>
          </p:nvSpPr>
          <p:spPr>
            <a:xfrm>
              <a:off x="1610721" y="5100917"/>
              <a:ext cx="45343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Não possua margem consignável para contratação;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56" name="Seta para a direita 55"/>
            <p:cNvSpPr/>
            <p:nvPr/>
          </p:nvSpPr>
          <p:spPr>
            <a:xfrm>
              <a:off x="1128528" y="6514454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1610721" y="6423937"/>
              <a:ext cx="460911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Possua operações em atraso com a CAIXA;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7440955" y="4457035"/>
              <a:ext cx="44273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 smtClean="0">
                  <a:solidFill>
                    <a:schemeClr val="tx2"/>
                  </a:solidFill>
                </a:rPr>
                <a:t>Entidade com demanda judicial em curso contra a CAIXA;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59" name="Seta para a direita 58"/>
            <p:cNvSpPr/>
            <p:nvPr/>
          </p:nvSpPr>
          <p:spPr>
            <a:xfrm>
              <a:off x="6763152" y="6173849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70" name="CaixaDeTexto 69"/>
            <p:cNvSpPr txBox="1"/>
            <p:nvPr/>
          </p:nvSpPr>
          <p:spPr>
            <a:xfrm>
              <a:off x="7440955" y="5276931"/>
              <a:ext cx="45343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>
                  <a:solidFill>
                    <a:schemeClr val="tx2"/>
                  </a:solidFill>
                </a:rPr>
                <a:t>Entidade</a:t>
              </a:r>
              <a:r>
                <a:rPr lang="pt-BR" dirty="0" smtClean="0"/>
                <a:t> </a:t>
              </a:r>
              <a:r>
                <a:rPr lang="pt-BR" sz="2000" dirty="0">
                  <a:solidFill>
                    <a:schemeClr val="tx2"/>
                  </a:solidFill>
                </a:rPr>
                <a:t>sob</a:t>
              </a:r>
              <a:r>
                <a:rPr lang="pt-BR" dirty="0" smtClean="0"/>
                <a:t> </a:t>
              </a:r>
              <a:r>
                <a:rPr lang="pt-BR" sz="2000" dirty="0">
                  <a:solidFill>
                    <a:schemeClr val="tx2"/>
                  </a:solidFill>
                </a:rPr>
                <a:t>intervenção</a:t>
              </a:r>
              <a:r>
                <a:rPr lang="pt-BR" dirty="0" smtClean="0"/>
                <a:t> </a:t>
              </a:r>
              <a:r>
                <a:rPr lang="pt-BR" sz="2000" dirty="0">
                  <a:solidFill>
                    <a:schemeClr val="tx2"/>
                  </a:solidFill>
                </a:rPr>
                <a:t>Judicial</a:t>
              </a:r>
              <a:r>
                <a:rPr lang="pt-BR" dirty="0" smtClean="0"/>
                <a:t> </a:t>
              </a:r>
              <a:r>
                <a:rPr lang="pt-BR" sz="2000" dirty="0">
                  <a:solidFill>
                    <a:schemeClr val="tx2"/>
                  </a:solidFill>
                </a:rPr>
                <a:t>ou</a:t>
              </a:r>
              <a:r>
                <a:rPr lang="pt-BR" dirty="0" smtClean="0"/>
                <a:t> </a:t>
              </a:r>
              <a:r>
                <a:rPr lang="pt-BR" sz="2000" dirty="0" smtClean="0">
                  <a:solidFill>
                    <a:schemeClr val="tx2"/>
                  </a:solidFill>
                </a:rPr>
                <a:t>Administrativa;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sp>
          <p:nvSpPr>
            <p:cNvPr id="73" name="CaixaDeTexto 72"/>
            <p:cNvSpPr txBox="1"/>
            <p:nvPr/>
          </p:nvSpPr>
          <p:spPr>
            <a:xfrm>
              <a:off x="7440955" y="6076363"/>
              <a:ext cx="442730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000" dirty="0">
                  <a:solidFill>
                    <a:schemeClr val="tx2"/>
                  </a:solidFill>
                </a:rPr>
                <a:t>Entidade</a:t>
              </a:r>
              <a:r>
                <a:rPr lang="pt-BR" dirty="0" smtClean="0"/>
                <a:t> </a:t>
              </a:r>
              <a:r>
                <a:rPr lang="pt-BR" sz="2000" dirty="0">
                  <a:solidFill>
                    <a:schemeClr val="tx2"/>
                  </a:solidFill>
                </a:rPr>
                <a:t>com</a:t>
              </a:r>
              <a:r>
                <a:rPr lang="pt-BR" dirty="0" smtClean="0"/>
                <a:t> </a:t>
              </a:r>
              <a:r>
                <a:rPr lang="pt-BR" sz="2000" dirty="0">
                  <a:solidFill>
                    <a:schemeClr val="tx2"/>
                  </a:solidFill>
                </a:rPr>
                <a:t>restrição</a:t>
              </a:r>
              <a:r>
                <a:rPr lang="pt-BR" dirty="0" smtClean="0"/>
                <a:t> </a:t>
              </a:r>
              <a:r>
                <a:rPr lang="pt-BR" sz="2000" dirty="0" smtClean="0">
                  <a:solidFill>
                    <a:schemeClr val="tx2"/>
                  </a:solidFill>
                </a:rPr>
                <a:t>cadastral;</a:t>
              </a:r>
              <a:endParaRPr lang="pt-BR" sz="2000" dirty="0">
                <a:solidFill>
                  <a:schemeClr val="tx2"/>
                </a:solidFill>
              </a:endParaRPr>
            </a:p>
          </p:txBody>
        </p:sp>
        <p:cxnSp>
          <p:nvCxnSpPr>
            <p:cNvPr id="88" name="Conector reto 87"/>
            <p:cNvCxnSpPr/>
            <p:nvPr/>
          </p:nvCxnSpPr>
          <p:spPr>
            <a:xfrm>
              <a:off x="6219838" y="4697370"/>
              <a:ext cx="6387" cy="18170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Seta para a direita 88"/>
            <p:cNvSpPr/>
            <p:nvPr/>
          </p:nvSpPr>
          <p:spPr>
            <a:xfrm>
              <a:off x="6763152" y="5559522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  <p:sp>
          <p:nvSpPr>
            <p:cNvPr id="90" name="Seta para a direita 89"/>
            <p:cNvSpPr/>
            <p:nvPr/>
          </p:nvSpPr>
          <p:spPr>
            <a:xfrm>
              <a:off x="6763152" y="4758476"/>
              <a:ext cx="288032" cy="205138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600"/>
            </a:p>
          </p:txBody>
        </p:sp>
      </p:grpSp>
    </p:spTree>
    <p:extLst>
      <p:ext uri="{BB962C8B-B14F-4D97-AF65-F5344CB8AC3E}">
        <p14:creationId xmlns:p14="http://schemas.microsoft.com/office/powerpoint/2010/main" val="34447034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sz="9600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de cantos arredondados 3"/>
          <p:cNvSpPr/>
          <p:nvPr/>
        </p:nvSpPr>
        <p:spPr>
          <a:xfrm>
            <a:off x="2095992" y="1322718"/>
            <a:ext cx="3953699" cy="590905"/>
          </a:xfrm>
          <a:prstGeom prst="roundRect">
            <a:avLst>
              <a:gd name="adj" fmla="val 1628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CAIXA </a:t>
            </a:r>
            <a:r>
              <a:rPr lang="pt-BR" sz="32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Hospitais</a:t>
            </a:r>
            <a:endParaRPr lang="pt-BR" sz="3200" b="1" dirty="0">
              <a:solidFill>
                <a:schemeClr val="tx2"/>
              </a:solidFill>
              <a:latin typeface="Century Gothic" panose="020B0502020202020204" pitchFamily="34" charset="0"/>
              <a:cs typeface="Futura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>
            <a:off x="6157244" y="1653491"/>
            <a:ext cx="547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/>
          <p:nvPr/>
        </p:nvSpPr>
        <p:spPr>
          <a:xfrm>
            <a:off x="6626477" y="1332057"/>
            <a:ext cx="413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accent1"/>
                </a:solidFill>
              </a:rPr>
              <a:t>Fluxo de Contratação</a:t>
            </a:r>
            <a:endParaRPr lang="pt-BR" sz="3200" dirty="0">
              <a:solidFill>
                <a:schemeClr val="accent1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1000671" y="2132856"/>
            <a:ext cx="2845503" cy="1192347"/>
            <a:chOff x="1000671" y="2132856"/>
            <a:chExt cx="2845503" cy="1192347"/>
          </a:xfrm>
        </p:grpSpPr>
        <p:pic>
          <p:nvPicPr>
            <p:cNvPr id="4098" name="Picture 2" descr="http://images.clipartpanda.com/start-clipart-start-button-clipart-1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71" y="2132856"/>
              <a:ext cx="900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" name="Conector de seta reta 6"/>
            <p:cNvCxnSpPr/>
            <p:nvPr/>
          </p:nvCxnSpPr>
          <p:spPr>
            <a:xfrm>
              <a:off x="2135560" y="2582856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8" name="Imagem 8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7812" y="2313833"/>
              <a:ext cx="549705" cy="549705"/>
            </a:xfrm>
            <a:prstGeom prst="rect">
              <a:avLst/>
            </a:prstGeom>
          </p:spPr>
        </p:pic>
        <p:sp>
          <p:nvSpPr>
            <p:cNvPr id="12" name="CaixaDeTexto 11"/>
            <p:cNvSpPr txBox="1"/>
            <p:nvPr/>
          </p:nvSpPr>
          <p:spPr>
            <a:xfrm>
              <a:off x="2301888" y="2863538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Elabora e entrega Ofício – Margem SUS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" name="Grupo 5"/>
          <p:cNvGrpSpPr/>
          <p:nvPr/>
        </p:nvGrpSpPr>
        <p:grpSpPr>
          <a:xfrm>
            <a:off x="3647776" y="2318237"/>
            <a:ext cx="1800152" cy="824925"/>
            <a:chOff x="3647776" y="2318237"/>
            <a:chExt cx="1800152" cy="824925"/>
          </a:xfrm>
        </p:grpSpPr>
        <p:cxnSp>
          <p:nvCxnSpPr>
            <p:cNvPr id="89" name="Conector de seta reta 88"/>
            <p:cNvCxnSpPr/>
            <p:nvPr/>
          </p:nvCxnSpPr>
          <p:spPr>
            <a:xfrm>
              <a:off x="3647776" y="2578131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0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0035" y="2318237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1" name="CaixaDeTexto 90"/>
            <p:cNvSpPr txBox="1"/>
            <p:nvPr/>
          </p:nvSpPr>
          <p:spPr>
            <a:xfrm>
              <a:off x="3903642" y="2866163"/>
              <a:ext cx="1544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Solicita Margem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5159944" y="2324921"/>
            <a:ext cx="1825825" cy="818241"/>
            <a:chOff x="5159944" y="2324921"/>
            <a:chExt cx="1825825" cy="818241"/>
          </a:xfrm>
        </p:grpSpPr>
        <p:pic>
          <p:nvPicPr>
            <p:cNvPr id="94" name="Picture 4" descr="https://www.aprovaconcursos.com.br/noticias/wp-content/uploads/2013/04/Ministerio_da_Saude_-_LOGO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587" t="3765" r="24114" b="30853"/>
            <a:stretch/>
          </p:blipFill>
          <p:spPr bwMode="auto">
            <a:xfrm>
              <a:off x="5874764" y="2324921"/>
              <a:ext cx="639607" cy="53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5" name="Conector de seta reta 94"/>
            <p:cNvCxnSpPr/>
            <p:nvPr/>
          </p:nvCxnSpPr>
          <p:spPr>
            <a:xfrm>
              <a:off x="5159944" y="2578131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CaixaDeTexto 95"/>
            <p:cNvSpPr txBox="1"/>
            <p:nvPr/>
          </p:nvSpPr>
          <p:spPr>
            <a:xfrm>
              <a:off x="5441483" y="2866163"/>
              <a:ext cx="1544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Libera Margem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6632762" y="2318384"/>
            <a:ext cx="1800152" cy="1009591"/>
            <a:chOff x="6632762" y="2318384"/>
            <a:chExt cx="1800152" cy="1009591"/>
          </a:xfrm>
        </p:grpSpPr>
        <p:cxnSp>
          <p:nvCxnSpPr>
            <p:cNvPr id="97" name="Conector de seta reta 96"/>
            <p:cNvCxnSpPr/>
            <p:nvPr/>
          </p:nvCxnSpPr>
          <p:spPr>
            <a:xfrm>
              <a:off x="6632762" y="2578278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8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5021" y="2318384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9" name="CaixaDeTexto 98"/>
            <p:cNvSpPr txBox="1"/>
            <p:nvPr/>
          </p:nvSpPr>
          <p:spPr>
            <a:xfrm>
              <a:off x="6888628" y="2866310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Recebe Margem e realiza Simulação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8232018" y="2311871"/>
            <a:ext cx="1959750" cy="1200770"/>
            <a:chOff x="8232018" y="2311871"/>
            <a:chExt cx="1959750" cy="1200770"/>
          </a:xfrm>
        </p:grpSpPr>
        <p:sp>
          <p:nvSpPr>
            <p:cNvPr id="102" name="CaixaDeTexto 101"/>
            <p:cNvSpPr txBox="1"/>
            <p:nvPr/>
          </p:nvSpPr>
          <p:spPr>
            <a:xfrm>
              <a:off x="8455226" y="2866310"/>
              <a:ext cx="17365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Analisa simulação e entrega documentação para análise de Risco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grpSp>
          <p:nvGrpSpPr>
            <p:cNvPr id="13" name="Grupo 12"/>
            <p:cNvGrpSpPr/>
            <p:nvPr/>
          </p:nvGrpSpPr>
          <p:grpSpPr>
            <a:xfrm>
              <a:off x="8232018" y="2311871"/>
              <a:ext cx="1335446" cy="549705"/>
              <a:chOff x="8232018" y="2311871"/>
              <a:chExt cx="1335446" cy="549705"/>
            </a:xfrm>
          </p:grpSpPr>
          <p:cxnSp>
            <p:nvCxnSpPr>
              <p:cNvPr id="101" name="Conector de seta reta 100"/>
              <p:cNvCxnSpPr/>
              <p:nvPr/>
            </p:nvCxnSpPr>
            <p:spPr>
              <a:xfrm>
                <a:off x="8232018" y="2578278"/>
                <a:ext cx="4320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03" name="Imagem 10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017759" y="2311871"/>
                <a:ext cx="549705" cy="549705"/>
              </a:xfrm>
              <a:prstGeom prst="rect">
                <a:avLst/>
              </a:prstGeom>
            </p:spPr>
          </p:pic>
        </p:grpSp>
      </p:grpSp>
      <p:grpSp>
        <p:nvGrpSpPr>
          <p:cNvPr id="17" name="Grupo 16"/>
          <p:cNvGrpSpPr/>
          <p:nvPr/>
        </p:nvGrpSpPr>
        <p:grpSpPr>
          <a:xfrm>
            <a:off x="9949536" y="2305342"/>
            <a:ext cx="1800152" cy="1378923"/>
            <a:chOff x="9949536" y="2305342"/>
            <a:chExt cx="1800152" cy="1378923"/>
          </a:xfrm>
        </p:grpSpPr>
        <p:cxnSp>
          <p:nvCxnSpPr>
            <p:cNvPr id="104" name="Conector de seta reta 103"/>
            <p:cNvCxnSpPr/>
            <p:nvPr/>
          </p:nvCxnSpPr>
          <p:spPr>
            <a:xfrm>
              <a:off x="9949536" y="2565236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5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01795" y="2305342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6" name="CaixaDeTexto 105"/>
            <p:cNvSpPr txBox="1"/>
            <p:nvPr/>
          </p:nvSpPr>
          <p:spPr>
            <a:xfrm>
              <a:off x="10205402" y="2853268"/>
              <a:ext cx="15442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Procede a análise de Risco e se aprovado, realiza a contratação - CCB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10091912" y="2565236"/>
            <a:ext cx="1871955" cy="2144492"/>
            <a:chOff x="10091912" y="2565236"/>
            <a:chExt cx="1871955" cy="2144492"/>
          </a:xfrm>
        </p:grpSpPr>
        <p:grpSp>
          <p:nvGrpSpPr>
            <p:cNvPr id="50" name="Grupo 49"/>
            <p:cNvGrpSpPr/>
            <p:nvPr/>
          </p:nvGrpSpPr>
          <p:grpSpPr>
            <a:xfrm>
              <a:off x="11424592" y="2565236"/>
              <a:ext cx="539275" cy="1404000"/>
              <a:chOff x="11424592" y="2890277"/>
              <a:chExt cx="539275" cy="1404000"/>
            </a:xfrm>
          </p:grpSpPr>
          <p:cxnSp>
            <p:nvCxnSpPr>
              <p:cNvPr id="14" name="Conector reto 13"/>
              <p:cNvCxnSpPr/>
              <p:nvPr/>
            </p:nvCxnSpPr>
            <p:spPr>
              <a:xfrm>
                <a:off x="11424592" y="2890277"/>
                <a:ext cx="53927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ector reto 15"/>
              <p:cNvCxnSpPr/>
              <p:nvPr/>
            </p:nvCxnSpPr>
            <p:spPr>
              <a:xfrm>
                <a:off x="11963867" y="2890277"/>
                <a:ext cx="0" cy="1404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ector de seta reta 17"/>
              <p:cNvCxnSpPr/>
              <p:nvPr/>
            </p:nvCxnSpPr>
            <p:spPr>
              <a:xfrm flipH="1">
                <a:off x="11424592" y="4288902"/>
                <a:ext cx="53927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5" name="CaixaDeTexto 124"/>
            <p:cNvSpPr txBox="1"/>
            <p:nvPr/>
          </p:nvSpPr>
          <p:spPr>
            <a:xfrm>
              <a:off x="10091912" y="4248063"/>
              <a:ext cx="1736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Assina e registra CCB e notificação do MS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pic>
          <p:nvPicPr>
            <p:cNvPr id="126" name="Imagem 12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4445" y="3693624"/>
              <a:ext cx="549705" cy="549705"/>
            </a:xfrm>
            <a:prstGeom prst="rect">
              <a:avLst/>
            </a:prstGeom>
          </p:spPr>
        </p:pic>
      </p:grpSp>
      <p:grpSp>
        <p:nvGrpSpPr>
          <p:cNvPr id="21" name="Grupo 20"/>
          <p:cNvGrpSpPr/>
          <p:nvPr/>
        </p:nvGrpSpPr>
        <p:grpSpPr>
          <a:xfrm>
            <a:off x="8346308" y="3778886"/>
            <a:ext cx="1890604" cy="1009591"/>
            <a:chOff x="8346308" y="3778886"/>
            <a:chExt cx="1890604" cy="1009591"/>
          </a:xfrm>
        </p:grpSpPr>
        <p:cxnSp>
          <p:nvCxnSpPr>
            <p:cNvPr id="127" name="Conector de seta reta 126"/>
            <p:cNvCxnSpPr/>
            <p:nvPr/>
          </p:nvCxnSpPr>
          <p:spPr>
            <a:xfrm flipH="1">
              <a:off x="9804912" y="4062584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9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7395" y="3778886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0" name="CaixaDeTexto 129"/>
            <p:cNvSpPr txBox="1"/>
            <p:nvPr/>
          </p:nvSpPr>
          <p:spPr>
            <a:xfrm>
              <a:off x="8346308" y="4326812"/>
              <a:ext cx="1870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Encaminha CCB registrada e notificação ao MS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6157244" y="3823184"/>
            <a:ext cx="2205355" cy="976409"/>
            <a:chOff x="6157244" y="3823184"/>
            <a:chExt cx="2205355" cy="976409"/>
          </a:xfrm>
        </p:grpSpPr>
        <p:cxnSp>
          <p:nvCxnSpPr>
            <p:cNvPr id="122" name="Conector de seta reta 121"/>
            <p:cNvCxnSpPr/>
            <p:nvPr/>
          </p:nvCxnSpPr>
          <p:spPr>
            <a:xfrm flipH="1">
              <a:off x="7930599" y="4138289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4" descr="https://www.aprovaconcursos.com.br/noticias/wp-content/uploads/2013/04/Ministerio_da_Saude_-_LOGO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587" t="3765" r="24114" b="30853"/>
            <a:stretch/>
          </p:blipFill>
          <p:spPr bwMode="auto">
            <a:xfrm>
              <a:off x="6793682" y="3823184"/>
              <a:ext cx="639607" cy="53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9" name="CaixaDeTexto 138"/>
            <p:cNvSpPr txBox="1"/>
            <p:nvPr/>
          </p:nvSpPr>
          <p:spPr>
            <a:xfrm>
              <a:off x="6157244" y="4337928"/>
              <a:ext cx="1891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Averba margem conforme CCB e notificação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1500198" y="5378898"/>
            <a:ext cx="4036732" cy="1164742"/>
            <a:chOff x="8095470" y="5665964"/>
            <a:chExt cx="4036732" cy="1164742"/>
          </a:xfrm>
        </p:grpSpPr>
        <p:pic>
          <p:nvPicPr>
            <p:cNvPr id="60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74989" y="5877272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Imagem 6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46745" y="5873145"/>
              <a:ext cx="549705" cy="549705"/>
            </a:xfrm>
            <a:prstGeom prst="rect">
              <a:avLst/>
            </a:prstGeom>
          </p:spPr>
        </p:pic>
        <p:sp>
          <p:nvSpPr>
            <p:cNvPr id="8" name="CaixaDeTexto 7"/>
            <p:cNvSpPr txBox="1"/>
            <p:nvPr/>
          </p:nvSpPr>
          <p:spPr>
            <a:xfrm>
              <a:off x="9401726" y="6355752"/>
              <a:ext cx="12771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 smtClean="0">
                  <a:solidFill>
                    <a:schemeClr val="tx2"/>
                  </a:solidFill>
                </a:rPr>
                <a:t>Entidade</a:t>
              </a:r>
              <a:endParaRPr lang="pt-BR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73" name="CaixaDeTexto 72"/>
            <p:cNvSpPr txBox="1"/>
            <p:nvPr/>
          </p:nvSpPr>
          <p:spPr>
            <a:xfrm>
              <a:off x="8095470" y="6390757"/>
              <a:ext cx="127711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solidFill>
                    <a:schemeClr val="tx2"/>
                  </a:solidFill>
                </a:rPr>
                <a:t>CAIXA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1" name="Conector reto 10"/>
            <p:cNvCxnSpPr/>
            <p:nvPr/>
          </p:nvCxnSpPr>
          <p:spPr>
            <a:xfrm>
              <a:off x="9297433" y="5849263"/>
              <a:ext cx="0" cy="796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to 91"/>
            <p:cNvCxnSpPr/>
            <p:nvPr/>
          </p:nvCxnSpPr>
          <p:spPr>
            <a:xfrm>
              <a:off x="10822108" y="5884233"/>
              <a:ext cx="0" cy="796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00" name="Picture 4" descr="https://www.aprovaconcursos.com.br/noticias/wp-content/uploads/2013/04/Ministerio_da_Saude_-_LOGO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587" t="3765" r="24114" b="30853"/>
            <a:stretch/>
          </p:blipFill>
          <p:spPr bwMode="auto">
            <a:xfrm>
              <a:off x="11251849" y="5884233"/>
              <a:ext cx="639607" cy="53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3" name="CaixaDeTexto 92"/>
            <p:cNvSpPr txBox="1"/>
            <p:nvPr/>
          </p:nvSpPr>
          <p:spPr>
            <a:xfrm>
              <a:off x="11154367" y="6401772"/>
              <a:ext cx="834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solidFill>
                    <a:schemeClr val="tx2"/>
                  </a:solidFill>
                </a:rPr>
                <a:t>MS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8" name="Retângulo de cantos arredondados 27"/>
            <p:cNvSpPr/>
            <p:nvPr/>
          </p:nvSpPr>
          <p:spPr>
            <a:xfrm>
              <a:off x="8219854" y="5665964"/>
              <a:ext cx="3912348" cy="1164742"/>
            </a:xfrm>
            <a:prstGeom prst="roundRect">
              <a:avLst>
                <a:gd name="adj" fmla="val 1012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7" name="Grupo 26"/>
          <p:cNvGrpSpPr/>
          <p:nvPr/>
        </p:nvGrpSpPr>
        <p:grpSpPr>
          <a:xfrm>
            <a:off x="2960813" y="3865500"/>
            <a:ext cx="3169321" cy="1007243"/>
            <a:chOff x="2960813" y="3865500"/>
            <a:chExt cx="3169321" cy="1007243"/>
          </a:xfrm>
        </p:grpSpPr>
        <p:grpSp>
          <p:nvGrpSpPr>
            <p:cNvPr id="38" name="Grupo 37"/>
            <p:cNvGrpSpPr/>
            <p:nvPr/>
          </p:nvGrpSpPr>
          <p:grpSpPr>
            <a:xfrm>
              <a:off x="2960813" y="3905306"/>
              <a:ext cx="1068218" cy="755525"/>
              <a:chOff x="2960813" y="4230347"/>
              <a:chExt cx="1068218" cy="755525"/>
            </a:xfrm>
          </p:grpSpPr>
          <p:sp>
            <p:nvSpPr>
              <p:cNvPr id="30" name="Elipse 29"/>
              <p:cNvSpPr/>
              <p:nvPr/>
            </p:nvSpPr>
            <p:spPr>
              <a:xfrm>
                <a:off x="3104018" y="4230347"/>
                <a:ext cx="829092" cy="755525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1" name="CaixaDeTexto 30"/>
              <p:cNvSpPr txBox="1"/>
              <p:nvPr/>
            </p:nvSpPr>
            <p:spPr>
              <a:xfrm>
                <a:off x="2960813" y="4400773"/>
                <a:ext cx="10682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solidFill>
                      <a:schemeClr val="bg1"/>
                    </a:solidFill>
                  </a:rPr>
                  <a:t>FIM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5" name="Grupo 24"/>
            <p:cNvGrpSpPr/>
            <p:nvPr/>
          </p:nvGrpSpPr>
          <p:grpSpPr>
            <a:xfrm>
              <a:off x="4400035" y="3865500"/>
              <a:ext cx="1730099" cy="1007243"/>
              <a:chOff x="4400035" y="3865500"/>
              <a:chExt cx="1730099" cy="1007243"/>
            </a:xfrm>
          </p:grpSpPr>
          <p:pic>
            <p:nvPicPr>
              <p:cNvPr id="141" name="Picture 6" descr="https://3.bp.blogspot.com/-bR-BzFcRum0/VsakKzTv6HI/AAAAAAAAbW8/LNmGyHG2t_I/s1600/caix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98765" y="3865500"/>
                <a:ext cx="545578" cy="5455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2" name="CaixaDeTexto 141"/>
              <p:cNvSpPr txBox="1"/>
              <p:nvPr/>
            </p:nvSpPr>
            <p:spPr>
              <a:xfrm>
                <a:off x="4400035" y="4411078"/>
                <a:ext cx="154428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>
                    <a:solidFill>
                      <a:schemeClr val="tx2"/>
                    </a:solidFill>
                  </a:rPr>
                  <a:t>Realiza a liberação do recurso </a:t>
                </a:r>
                <a:endParaRPr lang="pt-BR" sz="1200" b="1" dirty="0">
                  <a:solidFill>
                    <a:schemeClr val="tx2"/>
                  </a:solidFill>
                </a:endParaRPr>
              </a:p>
            </p:txBody>
          </p:sp>
          <p:cxnSp>
            <p:nvCxnSpPr>
              <p:cNvPr id="100" name="Conector de seta reta 99"/>
              <p:cNvCxnSpPr/>
              <p:nvPr/>
            </p:nvCxnSpPr>
            <p:spPr>
              <a:xfrm flipH="1">
                <a:off x="5698134" y="4138289"/>
                <a:ext cx="4320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Conector de seta reta 111"/>
            <p:cNvCxnSpPr/>
            <p:nvPr/>
          </p:nvCxnSpPr>
          <p:spPr>
            <a:xfrm flipH="1">
              <a:off x="4017194" y="4243329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94933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sz="9600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de cantos arredondados 3"/>
          <p:cNvSpPr/>
          <p:nvPr/>
        </p:nvSpPr>
        <p:spPr>
          <a:xfrm>
            <a:off x="2095992" y="1322718"/>
            <a:ext cx="3953699" cy="590905"/>
          </a:xfrm>
          <a:prstGeom prst="roundRect">
            <a:avLst>
              <a:gd name="adj" fmla="val 1628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BNDES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Saúde</a:t>
            </a:r>
          </a:p>
        </p:txBody>
      </p:sp>
      <p:cxnSp>
        <p:nvCxnSpPr>
          <p:cNvPr id="5" name="Conector de seta reta 4"/>
          <p:cNvCxnSpPr/>
          <p:nvPr/>
        </p:nvCxnSpPr>
        <p:spPr>
          <a:xfrm>
            <a:off x="6157244" y="1653491"/>
            <a:ext cx="547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/>
          <p:nvPr/>
        </p:nvSpPr>
        <p:spPr>
          <a:xfrm>
            <a:off x="6626477" y="1332057"/>
            <a:ext cx="413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accent1"/>
                </a:solidFill>
              </a:rPr>
              <a:t>Fluxo de Contratação</a:t>
            </a:r>
            <a:endParaRPr lang="pt-BR" sz="3200" dirty="0">
              <a:solidFill>
                <a:schemeClr val="accent1"/>
              </a:solidFill>
            </a:endParaRPr>
          </a:p>
        </p:txBody>
      </p:sp>
      <p:grpSp>
        <p:nvGrpSpPr>
          <p:cNvPr id="39" name="Grupo 38"/>
          <p:cNvGrpSpPr/>
          <p:nvPr/>
        </p:nvGrpSpPr>
        <p:grpSpPr>
          <a:xfrm>
            <a:off x="1000671" y="2132856"/>
            <a:ext cx="2845503" cy="1192347"/>
            <a:chOff x="1000671" y="2457897"/>
            <a:chExt cx="2845503" cy="1192347"/>
          </a:xfrm>
        </p:grpSpPr>
        <p:pic>
          <p:nvPicPr>
            <p:cNvPr id="4098" name="Picture 2" descr="http://images.clipartpanda.com/start-clipart-start-button-clipart-1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71" y="2457897"/>
              <a:ext cx="900000" cy="90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" name="Conector de seta reta 6"/>
            <p:cNvCxnSpPr/>
            <p:nvPr/>
          </p:nvCxnSpPr>
          <p:spPr>
            <a:xfrm>
              <a:off x="2135560" y="2907897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8" name="Imagem 8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7812" y="2638874"/>
              <a:ext cx="549705" cy="549705"/>
            </a:xfrm>
            <a:prstGeom prst="rect">
              <a:avLst/>
            </a:prstGeom>
          </p:spPr>
        </p:pic>
        <p:sp>
          <p:nvSpPr>
            <p:cNvPr id="12" name="CaixaDeTexto 11"/>
            <p:cNvSpPr txBox="1"/>
            <p:nvPr/>
          </p:nvSpPr>
          <p:spPr>
            <a:xfrm>
              <a:off x="2301888" y="3188579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Elabora e entrega Ofício – Margem SUS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0" name="Grupo 39"/>
          <p:cNvGrpSpPr/>
          <p:nvPr/>
        </p:nvGrpSpPr>
        <p:grpSpPr>
          <a:xfrm>
            <a:off x="3647776" y="2318237"/>
            <a:ext cx="1800152" cy="824925"/>
            <a:chOff x="3647776" y="2643278"/>
            <a:chExt cx="1800152" cy="824925"/>
          </a:xfrm>
        </p:grpSpPr>
        <p:cxnSp>
          <p:nvCxnSpPr>
            <p:cNvPr id="89" name="Conector de seta reta 88"/>
            <p:cNvCxnSpPr/>
            <p:nvPr/>
          </p:nvCxnSpPr>
          <p:spPr>
            <a:xfrm>
              <a:off x="3647776" y="2903172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0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0035" y="2643278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1" name="CaixaDeTexto 90"/>
            <p:cNvSpPr txBox="1"/>
            <p:nvPr/>
          </p:nvSpPr>
          <p:spPr>
            <a:xfrm>
              <a:off x="3903642" y="3191204"/>
              <a:ext cx="1544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Solicita Margem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5159944" y="2324921"/>
            <a:ext cx="1767494" cy="818241"/>
            <a:chOff x="5159944" y="2649962"/>
            <a:chExt cx="1767494" cy="818241"/>
          </a:xfrm>
        </p:grpSpPr>
        <p:pic>
          <p:nvPicPr>
            <p:cNvPr id="94" name="Picture 4" descr="https://www.aprovaconcursos.com.br/noticias/wp-content/uploads/2013/04/Ministerio_da_Saude_-_LOGO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587" t="3765" r="24114" b="30853"/>
            <a:stretch/>
          </p:blipFill>
          <p:spPr bwMode="auto">
            <a:xfrm>
              <a:off x="5816433" y="2649962"/>
              <a:ext cx="639607" cy="53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5" name="Conector de seta reta 94"/>
            <p:cNvCxnSpPr/>
            <p:nvPr/>
          </p:nvCxnSpPr>
          <p:spPr>
            <a:xfrm>
              <a:off x="5159944" y="2903172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CaixaDeTexto 95"/>
            <p:cNvSpPr txBox="1"/>
            <p:nvPr/>
          </p:nvSpPr>
          <p:spPr>
            <a:xfrm>
              <a:off x="5383152" y="3191204"/>
              <a:ext cx="1544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Libera Margem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2" name="Grupo 41"/>
          <p:cNvGrpSpPr/>
          <p:nvPr/>
        </p:nvGrpSpPr>
        <p:grpSpPr>
          <a:xfrm>
            <a:off x="6632762" y="2318384"/>
            <a:ext cx="1800152" cy="1009591"/>
            <a:chOff x="6632762" y="2643425"/>
            <a:chExt cx="1800152" cy="1009591"/>
          </a:xfrm>
        </p:grpSpPr>
        <p:cxnSp>
          <p:nvCxnSpPr>
            <p:cNvPr id="97" name="Conector de seta reta 96"/>
            <p:cNvCxnSpPr/>
            <p:nvPr/>
          </p:nvCxnSpPr>
          <p:spPr>
            <a:xfrm>
              <a:off x="6632762" y="2903319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8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5021" y="2643425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9" name="CaixaDeTexto 98"/>
            <p:cNvSpPr txBox="1"/>
            <p:nvPr/>
          </p:nvSpPr>
          <p:spPr>
            <a:xfrm>
              <a:off x="6888628" y="3191351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Recebe Margem e realiza Simulação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3" name="Grupo 42"/>
          <p:cNvGrpSpPr/>
          <p:nvPr/>
        </p:nvGrpSpPr>
        <p:grpSpPr>
          <a:xfrm>
            <a:off x="8232018" y="2311871"/>
            <a:ext cx="1959750" cy="1200770"/>
            <a:chOff x="8232018" y="2636912"/>
            <a:chExt cx="1959750" cy="1200770"/>
          </a:xfrm>
        </p:grpSpPr>
        <p:cxnSp>
          <p:nvCxnSpPr>
            <p:cNvPr id="101" name="Conector de seta reta 100"/>
            <p:cNvCxnSpPr/>
            <p:nvPr/>
          </p:nvCxnSpPr>
          <p:spPr>
            <a:xfrm>
              <a:off x="8232018" y="2903319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CaixaDeTexto 101"/>
            <p:cNvSpPr txBox="1"/>
            <p:nvPr/>
          </p:nvSpPr>
          <p:spPr>
            <a:xfrm>
              <a:off x="8455226" y="3191351"/>
              <a:ext cx="17365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Analisa simulação e entrega documentação para análise de Risco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pic>
          <p:nvPicPr>
            <p:cNvPr id="103" name="Imagem 10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17759" y="2636912"/>
              <a:ext cx="549705" cy="549705"/>
            </a:xfrm>
            <a:prstGeom prst="rect">
              <a:avLst/>
            </a:prstGeom>
          </p:spPr>
        </p:pic>
      </p:grpSp>
      <p:grpSp>
        <p:nvGrpSpPr>
          <p:cNvPr id="44" name="Grupo 43"/>
          <p:cNvGrpSpPr/>
          <p:nvPr/>
        </p:nvGrpSpPr>
        <p:grpSpPr>
          <a:xfrm>
            <a:off x="9949536" y="2305342"/>
            <a:ext cx="1800152" cy="1194257"/>
            <a:chOff x="9949536" y="2630383"/>
            <a:chExt cx="1800152" cy="1194257"/>
          </a:xfrm>
        </p:grpSpPr>
        <p:cxnSp>
          <p:nvCxnSpPr>
            <p:cNvPr id="104" name="Conector de seta reta 103"/>
            <p:cNvCxnSpPr/>
            <p:nvPr/>
          </p:nvCxnSpPr>
          <p:spPr>
            <a:xfrm>
              <a:off x="9949536" y="2890277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5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01795" y="2630383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6" name="CaixaDeTexto 105"/>
            <p:cNvSpPr txBox="1"/>
            <p:nvPr/>
          </p:nvSpPr>
          <p:spPr>
            <a:xfrm>
              <a:off x="10205402" y="3178309"/>
              <a:ext cx="1544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Procede a análise de Risco e Viabilidade e informa resultado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10200037" y="2565236"/>
            <a:ext cx="1763830" cy="2132727"/>
            <a:chOff x="10200037" y="2890277"/>
            <a:chExt cx="1763830" cy="2132727"/>
          </a:xfrm>
        </p:grpSpPr>
        <p:cxnSp>
          <p:nvCxnSpPr>
            <p:cNvPr id="14" name="Conector reto 13"/>
            <p:cNvCxnSpPr/>
            <p:nvPr/>
          </p:nvCxnSpPr>
          <p:spPr>
            <a:xfrm>
              <a:off x="11424592" y="2890277"/>
              <a:ext cx="5392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>
              <a:off x="11963867" y="2890277"/>
              <a:ext cx="0" cy="1404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de seta reta 17"/>
            <p:cNvCxnSpPr/>
            <p:nvPr/>
          </p:nvCxnSpPr>
          <p:spPr>
            <a:xfrm flipH="1">
              <a:off x="11424592" y="4288902"/>
              <a:ext cx="53927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CaixaDeTexto 106"/>
            <p:cNvSpPr txBox="1"/>
            <p:nvPr/>
          </p:nvSpPr>
          <p:spPr>
            <a:xfrm>
              <a:off x="10200037" y="4561339"/>
              <a:ext cx="1736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Se viável, prepara projeto de otimização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pic>
          <p:nvPicPr>
            <p:cNvPr id="108" name="Imagem 10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62570" y="4006900"/>
              <a:ext cx="549705" cy="549705"/>
            </a:xfrm>
            <a:prstGeom prst="rect">
              <a:avLst/>
            </a:prstGeom>
          </p:spPr>
        </p:pic>
      </p:grpSp>
      <p:grpSp>
        <p:nvGrpSpPr>
          <p:cNvPr id="54" name="Grupo 53"/>
          <p:cNvGrpSpPr/>
          <p:nvPr/>
        </p:nvGrpSpPr>
        <p:grpSpPr>
          <a:xfrm>
            <a:off x="8411142" y="3693624"/>
            <a:ext cx="1959824" cy="1194257"/>
            <a:chOff x="8411142" y="4018665"/>
            <a:chExt cx="1959824" cy="1194257"/>
          </a:xfrm>
        </p:grpSpPr>
        <p:cxnSp>
          <p:nvCxnSpPr>
            <p:cNvPr id="20" name="Conector de seta reta 19"/>
            <p:cNvCxnSpPr/>
            <p:nvPr/>
          </p:nvCxnSpPr>
          <p:spPr>
            <a:xfrm flipH="1">
              <a:off x="9938966" y="4301484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9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0665" y="4018665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0" name="CaixaDeTexto 109"/>
            <p:cNvSpPr txBox="1"/>
            <p:nvPr/>
          </p:nvSpPr>
          <p:spPr>
            <a:xfrm>
              <a:off x="8411142" y="4566591"/>
              <a:ext cx="18565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Analisa viabilidade da operação e, se viável, encaminha ao BNDES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5" name="Grupo 54"/>
          <p:cNvGrpSpPr/>
          <p:nvPr/>
        </p:nvGrpSpPr>
        <p:grpSpPr>
          <a:xfrm>
            <a:off x="6888628" y="3690678"/>
            <a:ext cx="1799612" cy="1084002"/>
            <a:chOff x="6888628" y="4015719"/>
            <a:chExt cx="1799612" cy="1084002"/>
          </a:xfrm>
        </p:grpSpPr>
        <p:pic>
          <p:nvPicPr>
            <p:cNvPr id="115" name="Picture 6" descr="http://www.sbsp.com.br/wp-content/uploads/2016/01/logoBNDES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01" t="15961" r="26923" b="15816"/>
            <a:stretch/>
          </p:blipFill>
          <p:spPr bwMode="auto">
            <a:xfrm>
              <a:off x="7309217" y="4015719"/>
              <a:ext cx="761269" cy="599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7" name="Conector de seta reta 116"/>
            <p:cNvCxnSpPr/>
            <p:nvPr/>
          </p:nvCxnSpPr>
          <p:spPr>
            <a:xfrm flipH="1">
              <a:off x="8256240" y="4299788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CaixaDeTexto 118"/>
            <p:cNvSpPr txBox="1"/>
            <p:nvPr/>
          </p:nvSpPr>
          <p:spPr>
            <a:xfrm>
              <a:off x="6888628" y="4638056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Realiza avaliação/validação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5464143" y="3679750"/>
            <a:ext cx="1639921" cy="1009591"/>
            <a:chOff x="5464143" y="4004791"/>
            <a:chExt cx="1639921" cy="1009591"/>
          </a:xfrm>
        </p:grpSpPr>
        <p:pic>
          <p:nvPicPr>
            <p:cNvPr id="120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5220" y="4004791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1" name="CaixaDeTexto 120"/>
            <p:cNvSpPr txBox="1"/>
            <p:nvPr/>
          </p:nvSpPr>
          <p:spPr>
            <a:xfrm>
              <a:off x="5464143" y="4552717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Se aprovado, realiza contratação - CCB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22" name="Conector de seta reta 121"/>
            <p:cNvCxnSpPr/>
            <p:nvPr/>
          </p:nvCxnSpPr>
          <p:spPr>
            <a:xfrm flipH="1">
              <a:off x="6672064" y="4299788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upo 57"/>
          <p:cNvGrpSpPr/>
          <p:nvPr/>
        </p:nvGrpSpPr>
        <p:grpSpPr>
          <a:xfrm>
            <a:off x="3856578" y="3664943"/>
            <a:ext cx="1746204" cy="1016104"/>
            <a:chOff x="3856578" y="3989984"/>
            <a:chExt cx="1746204" cy="1016104"/>
          </a:xfrm>
        </p:grpSpPr>
        <p:cxnSp>
          <p:nvCxnSpPr>
            <p:cNvPr id="123" name="Conector de seta reta 122"/>
            <p:cNvCxnSpPr/>
            <p:nvPr/>
          </p:nvCxnSpPr>
          <p:spPr>
            <a:xfrm flipH="1">
              <a:off x="5170782" y="4299788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CaixaDeTexto 124"/>
            <p:cNvSpPr txBox="1"/>
            <p:nvPr/>
          </p:nvSpPr>
          <p:spPr>
            <a:xfrm>
              <a:off x="3856578" y="4544423"/>
              <a:ext cx="1736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Assina e registra CCB e notificação do MS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pic>
          <p:nvPicPr>
            <p:cNvPr id="126" name="Imagem 12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9111" y="3989984"/>
              <a:ext cx="549705" cy="549705"/>
            </a:xfrm>
            <a:prstGeom prst="rect">
              <a:avLst/>
            </a:prstGeom>
          </p:spPr>
        </p:pic>
      </p:grpSp>
      <p:grpSp>
        <p:nvGrpSpPr>
          <p:cNvPr id="59" name="Grupo 58"/>
          <p:cNvGrpSpPr/>
          <p:nvPr/>
        </p:nvGrpSpPr>
        <p:grpSpPr>
          <a:xfrm>
            <a:off x="2136903" y="3675829"/>
            <a:ext cx="1890604" cy="1378923"/>
            <a:chOff x="2136903" y="4000870"/>
            <a:chExt cx="1890604" cy="1378923"/>
          </a:xfrm>
        </p:grpSpPr>
        <p:cxnSp>
          <p:nvCxnSpPr>
            <p:cNvPr id="127" name="Conector de seta reta 126"/>
            <p:cNvCxnSpPr/>
            <p:nvPr/>
          </p:nvCxnSpPr>
          <p:spPr>
            <a:xfrm flipH="1">
              <a:off x="3595507" y="4284568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9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7990" y="4000870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0" name="CaixaDeTexto 129"/>
            <p:cNvSpPr txBox="1"/>
            <p:nvPr/>
          </p:nvSpPr>
          <p:spPr>
            <a:xfrm>
              <a:off x="2136903" y="4548796"/>
              <a:ext cx="18708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Encaminha CCB registrada e notificação ao BNDES e MS, solicitando liberação do recurso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096" name="Grupo 4095"/>
          <p:cNvGrpSpPr/>
          <p:nvPr/>
        </p:nvGrpSpPr>
        <p:grpSpPr>
          <a:xfrm>
            <a:off x="740420" y="3631759"/>
            <a:ext cx="1755132" cy="1084002"/>
            <a:chOff x="740420" y="3956800"/>
            <a:chExt cx="1755132" cy="1084002"/>
          </a:xfrm>
        </p:grpSpPr>
        <p:cxnSp>
          <p:nvCxnSpPr>
            <p:cNvPr id="131" name="Conector de seta reta 130"/>
            <p:cNvCxnSpPr/>
            <p:nvPr/>
          </p:nvCxnSpPr>
          <p:spPr>
            <a:xfrm flipH="1">
              <a:off x="2063552" y="4295867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6" name="Picture 6" descr="http://www.sbsp.com.br/wp-content/uploads/2016/01/logoBNDES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01" t="15961" r="26923" b="15816"/>
            <a:stretch/>
          </p:blipFill>
          <p:spPr bwMode="auto">
            <a:xfrm>
              <a:off x="1161009" y="3956800"/>
              <a:ext cx="761269" cy="599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7" name="CaixaDeTexto 136"/>
            <p:cNvSpPr txBox="1"/>
            <p:nvPr/>
          </p:nvSpPr>
          <p:spPr>
            <a:xfrm>
              <a:off x="740420" y="4579137"/>
              <a:ext cx="1544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Analisa solicitação e libera o recurso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4097" name="Grupo 4096"/>
          <p:cNvGrpSpPr/>
          <p:nvPr/>
        </p:nvGrpSpPr>
        <p:grpSpPr>
          <a:xfrm>
            <a:off x="839416" y="3606367"/>
            <a:ext cx="3024336" cy="2809960"/>
            <a:chOff x="839416" y="3931408"/>
            <a:chExt cx="3024336" cy="2809960"/>
          </a:xfrm>
        </p:grpSpPr>
        <p:cxnSp>
          <p:nvCxnSpPr>
            <p:cNvPr id="22" name="Conector reto 21"/>
            <p:cNvCxnSpPr>
              <a:stCxn id="136" idx="1"/>
            </p:cNvCxnSpPr>
            <p:nvPr/>
          </p:nvCxnSpPr>
          <p:spPr>
            <a:xfrm flipH="1">
              <a:off x="839416" y="3931408"/>
              <a:ext cx="32159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to 23"/>
            <p:cNvCxnSpPr/>
            <p:nvPr/>
          </p:nvCxnSpPr>
          <p:spPr>
            <a:xfrm>
              <a:off x="839416" y="4256244"/>
              <a:ext cx="0" cy="1656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de seta reta 25"/>
            <p:cNvCxnSpPr/>
            <p:nvPr/>
          </p:nvCxnSpPr>
          <p:spPr>
            <a:xfrm>
              <a:off x="839416" y="5907432"/>
              <a:ext cx="158417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8" name="Picture 4" descr="https://www.aprovaconcursos.com.br/noticias/wp-content/uploads/2013/04/Ministerio_da_Saude_-_LOGO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587" t="3765" r="24114" b="30853"/>
            <a:stretch/>
          </p:blipFill>
          <p:spPr bwMode="auto">
            <a:xfrm>
              <a:off x="2752747" y="5553795"/>
              <a:ext cx="639607" cy="53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9" name="CaixaDeTexto 138"/>
            <p:cNvSpPr txBox="1"/>
            <p:nvPr/>
          </p:nvSpPr>
          <p:spPr>
            <a:xfrm>
              <a:off x="2319466" y="6095037"/>
              <a:ext cx="1544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Averba margem conforme CCB e notificação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7932138" y="5107569"/>
            <a:ext cx="4140526" cy="1164742"/>
            <a:chOff x="7991676" y="5665964"/>
            <a:chExt cx="4140526" cy="1164742"/>
          </a:xfrm>
        </p:grpSpPr>
        <p:pic>
          <p:nvPicPr>
            <p:cNvPr id="60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57446" y="5877272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Imagem 6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17" y="5873145"/>
              <a:ext cx="549705" cy="549705"/>
            </a:xfrm>
            <a:prstGeom prst="rect">
              <a:avLst/>
            </a:prstGeom>
          </p:spPr>
        </p:pic>
        <p:sp>
          <p:nvSpPr>
            <p:cNvPr id="8" name="CaixaDeTexto 7"/>
            <p:cNvSpPr txBox="1"/>
            <p:nvPr/>
          </p:nvSpPr>
          <p:spPr>
            <a:xfrm>
              <a:off x="8976407" y="6379306"/>
              <a:ext cx="127711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b="1" dirty="0" smtClean="0">
                  <a:solidFill>
                    <a:schemeClr val="tx2"/>
                  </a:solidFill>
                </a:rPr>
                <a:t>Entidade</a:t>
              </a:r>
              <a:endParaRPr lang="pt-BR" sz="1600" b="1" dirty="0">
                <a:solidFill>
                  <a:schemeClr val="tx2"/>
                </a:solidFill>
              </a:endParaRPr>
            </a:p>
          </p:txBody>
        </p:sp>
        <p:sp>
          <p:nvSpPr>
            <p:cNvPr id="73" name="CaixaDeTexto 72"/>
            <p:cNvSpPr txBox="1"/>
            <p:nvPr/>
          </p:nvSpPr>
          <p:spPr>
            <a:xfrm>
              <a:off x="7991676" y="6390192"/>
              <a:ext cx="127711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solidFill>
                    <a:schemeClr val="tx2"/>
                  </a:solidFill>
                </a:rPr>
                <a:t>CAIXA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1" name="Conector reto 10"/>
            <p:cNvCxnSpPr/>
            <p:nvPr/>
          </p:nvCxnSpPr>
          <p:spPr>
            <a:xfrm>
              <a:off x="9090510" y="5873145"/>
              <a:ext cx="0" cy="796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to 91"/>
            <p:cNvCxnSpPr/>
            <p:nvPr/>
          </p:nvCxnSpPr>
          <p:spPr>
            <a:xfrm>
              <a:off x="10191266" y="5883964"/>
              <a:ext cx="0" cy="796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00" name="Picture 4" descr="https://www.aprovaconcursos.com.br/noticias/wp-content/uploads/2013/04/Ministerio_da_Saude_-_LOGO.jp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587" t="3765" r="24114" b="30853"/>
            <a:stretch/>
          </p:blipFill>
          <p:spPr bwMode="auto">
            <a:xfrm>
              <a:off x="10310090" y="5873145"/>
              <a:ext cx="639607" cy="5386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3" name="CaixaDeTexto 92"/>
            <p:cNvSpPr txBox="1"/>
            <p:nvPr/>
          </p:nvSpPr>
          <p:spPr>
            <a:xfrm>
              <a:off x="10223924" y="6413986"/>
              <a:ext cx="834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solidFill>
                    <a:schemeClr val="tx2"/>
                  </a:solidFill>
                </a:rPr>
                <a:t>MS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pic>
          <p:nvPicPr>
            <p:cNvPr id="4102" name="Picture 6" descr="http://www.sbsp.com.br/wp-content/uploads/2016/01/logoBNDES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01" t="15961" r="26923" b="15816"/>
            <a:stretch/>
          </p:blipFill>
          <p:spPr bwMode="auto">
            <a:xfrm>
              <a:off x="11227911" y="5872943"/>
              <a:ext cx="761269" cy="5992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1" name="Conector reto 110"/>
            <p:cNvCxnSpPr/>
            <p:nvPr/>
          </p:nvCxnSpPr>
          <p:spPr>
            <a:xfrm>
              <a:off x="11084888" y="5877272"/>
              <a:ext cx="0" cy="7962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CaixaDeTexto 113"/>
            <p:cNvSpPr txBox="1"/>
            <p:nvPr/>
          </p:nvSpPr>
          <p:spPr>
            <a:xfrm>
              <a:off x="11117546" y="6407294"/>
              <a:ext cx="834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solidFill>
                    <a:schemeClr val="tx2"/>
                  </a:solidFill>
                </a:rPr>
                <a:t>BNDES</a:t>
              </a:r>
              <a:endParaRPr lang="pt-BR" sz="1400" b="1" dirty="0">
                <a:solidFill>
                  <a:schemeClr val="tx2"/>
                </a:solidFill>
              </a:endParaRPr>
            </a:p>
          </p:txBody>
        </p:sp>
        <p:sp>
          <p:nvSpPr>
            <p:cNvPr id="28" name="Retângulo de cantos arredondados 27"/>
            <p:cNvSpPr/>
            <p:nvPr/>
          </p:nvSpPr>
          <p:spPr>
            <a:xfrm>
              <a:off x="8219854" y="5665964"/>
              <a:ext cx="3912348" cy="1164742"/>
            </a:xfrm>
            <a:prstGeom prst="roundRect">
              <a:avLst>
                <a:gd name="adj" fmla="val 1012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099" name="Grupo 4098"/>
          <p:cNvGrpSpPr/>
          <p:nvPr/>
        </p:nvGrpSpPr>
        <p:grpSpPr>
          <a:xfrm>
            <a:off x="3659930" y="5192191"/>
            <a:ext cx="3061733" cy="1292934"/>
            <a:chOff x="3659930" y="5517232"/>
            <a:chExt cx="3061733" cy="1292934"/>
          </a:xfrm>
        </p:grpSpPr>
        <p:cxnSp>
          <p:nvCxnSpPr>
            <p:cNvPr id="140" name="Conector de seta reta 139"/>
            <p:cNvCxnSpPr/>
            <p:nvPr/>
          </p:nvCxnSpPr>
          <p:spPr>
            <a:xfrm>
              <a:off x="3659930" y="5875803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1" name="Picture 6" descr="https://3.bp.blogspot.com/-bR-BzFcRum0/VsakKzTv6HI/AAAAAAAAbW8/LNmGyHG2t_I/s1600/caixa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2189" y="5615909"/>
              <a:ext cx="545578" cy="545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2" name="CaixaDeTexto 141"/>
            <p:cNvSpPr txBox="1"/>
            <p:nvPr/>
          </p:nvSpPr>
          <p:spPr>
            <a:xfrm>
              <a:off x="3915796" y="6163835"/>
              <a:ext cx="1544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solidFill>
                    <a:schemeClr val="tx2"/>
                  </a:solidFill>
                </a:rPr>
                <a:t>Realiza desembolso conforme plano de otimização </a:t>
              </a:r>
              <a:endParaRPr lang="pt-BR" sz="1200" b="1" dirty="0">
                <a:solidFill>
                  <a:schemeClr val="tx2"/>
                </a:solidFill>
              </a:endParaRPr>
            </a:p>
          </p:txBody>
        </p:sp>
        <p:grpSp>
          <p:nvGrpSpPr>
            <p:cNvPr id="38" name="Grupo 37"/>
            <p:cNvGrpSpPr/>
            <p:nvPr/>
          </p:nvGrpSpPr>
          <p:grpSpPr>
            <a:xfrm>
              <a:off x="5653445" y="5517232"/>
              <a:ext cx="1068218" cy="755525"/>
              <a:chOff x="5653445" y="5517232"/>
              <a:chExt cx="1068218" cy="755525"/>
            </a:xfrm>
          </p:grpSpPr>
          <p:sp>
            <p:nvSpPr>
              <p:cNvPr id="30" name="Elipse 29"/>
              <p:cNvSpPr/>
              <p:nvPr/>
            </p:nvSpPr>
            <p:spPr>
              <a:xfrm>
                <a:off x="5780341" y="5517232"/>
                <a:ext cx="829092" cy="755525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1" name="CaixaDeTexto 30"/>
              <p:cNvSpPr txBox="1"/>
              <p:nvPr/>
            </p:nvSpPr>
            <p:spPr>
              <a:xfrm>
                <a:off x="5653445" y="5702192"/>
                <a:ext cx="10682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dirty="0" smtClean="0">
                    <a:solidFill>
                      <a:schemeClr val="bg1"/>
                    </a:solidFill>
                  </a:rPr>
                  <a:t>FIM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43" name="Conector de seta reta 142"/>
            <p:cNvCxnSpPr/>
            <p:nvPr/>
          </p:nvCxnSpPr>
          <p:spPr>
            <a:xfrm>
              <a:off x="5159944" y="5877272"/>
              <a:ext cx="432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160632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500"/>
                            </p:stCondLst>
                            <p:childTnLst>
                              <p:par>
                                <p:cTn id="7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500"/>
                            </p:stCondLst>
                            <p:childTnLst>
                              <p:par>
                                <p:cTn id="7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500"/>
                            </p:stCondLst>
                            <p:childTnLst>
                              <p:par>
                                <p:cTn id="8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3500"/>
                            </p:stCondLst>
                            <p:childTnLst>
                              <p:par>
                                <p:cTn id="8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sz="9600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de cantos arredondados 3"/>
          <p:cNvSpPr/>
          <p:nvPr/>
        </p:nvSpPr>
        <p:spPr>
          <a:xfrm>
            <a:off x="2095992" y="1322718"/>
            <a:ext cx="3953699" cy="590905"/>
          </a:xfrm>
          <a:prstGeom prst="roundRect">
            <a:avLst>
              <a:gd name="adj" fmla="val 1628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BNDES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Saúde</a:t>
            </a:r>
          </a:p>
        </p:txBody>
      </p:sp>
      <p:cxnSp>
        <p:nvCxnSpPr>
          <p:cNvPr id="5" name="Conector de seta reta 4"/>
          <p:cNvCxnSpPr/>
          <p:nvPr/>
        </p:nvCxnSpPr>
        <p:spPr>
          <a:xfrm>
            <a:off x="6157244" y="1653491"/>
            <a:ext cx="547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/>
          <p:nvPr/>
        </p:nvSpPr>
        <p:spPr>
          <a:xfrm>
            <a:off x="6626477" y="1332057"/>
            <a:ext cx="413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accent1"/>
                </a:solidFill>
              </a:rPr>
              <a:t>Plano de Otimização</a:t>
            </a:r>
            <a:endParaRPr lang="pt-BR" sz="3200" dirty="0">
              <a:solidFill>
                <a:schemeClr val="accent1"/>
              </a:solidFill>
            </a:endParaRPr>
          </a:p>
        </p:txBody>
      </p:sp>
      <p:sp>
        <p:nvSpPr>
          <p:cNvPr id="2" name="Seta para a direita 1"/>
          <p:cNvSpPr/>
          <p:nvPr/>
        </p:nvSpPr>
        <p:spPr>
          <a:xfrm>
            <a:off x="2038527" y="4805863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0" name="Retângulo de cantos arredondados 99"/>
          <p:cNvSpPr/>
          <p:nvPr/>
        </p:nvSpPr>
        <p:spPr>
          <a:xfrm>
            <a:off x="3054351" y="4602599"/>
            <a:ext cx="7600456" cy="779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Informar e estabelecer as ações para melhoria da gestão administrativo-financeira da empresa.</a:t>
            </a:r>
            <a:endParaRPr lang="pt-BR" sz="2000" dirty="0"/>
          </a:p>
        </p:txBody>
      </p:sp>
      <p:sp>
        <p:nvSpPr>
          <p:cNvPr id="112" name="Seta para a direita 111"/>
          <p:cNvSpPr/>
          <p:nvPr/>
        </p:nvSpPr>
        <p:spPr>
          <a:xfrm>
            <a:off x="2038527" y="5741967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3" name="Retângulo de cantos arredondados 112"/>
          <p:cNvSpPr/>
          <p:nvPr/>
        </p:nvSpPr>
        <p:spPr>
          <a:xfrm>
            <a:off x="3054351" y="5597801"/>
            <a:ext cx="7600456" cy="699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/>
              <a:t>Possibilidade de revisão do modelo organizacional e profissionalização gerencial para garantir a sustentabilidade da instituição </a:t>
            </a:r>
            <a:endParaRPr lang="pt-BR" sz="2000" dirty="0"/>
          </a:p>
        </p:txBody>
      </p:sp>
      <p:sp>
        <p:nvSpPr>
          <p:cNvPr id="124" name="CaixaDeTexto 123"/>
          <p:cNvSpPr txBox="1"/>
          <p:nvPr/>
        </p:nvSpPr>
        <p:spPr>
          <a:xfrm>
            <a:off x="4575421" y="3941767"/>
            <a:ext cx="413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 smtClean="0">
                <a:solidFill>
                  <a:schemeClr val="accent1"/>
                </a:solidFill>
              </a:rPr>
              <a:t>Objetivos do Plano</a:t>
            </a:r>
            <a:endParaRPr lang="pt-BR" sz="3200" b="1" u="sng" dirty="0">
              <a:solidFill>
                <a:schemeClr val="accent1"/>
              </a:solidFill>
            </a:endParaRPr>
          </a:p>
        </p:txBody>
      </p:sp>
      <p:sp>
        <p:nvSpPr>
          <p:cNvPr id="128" name="Seta para a direita 127"/>
          <p:cNvSpPr/>
          <p:nvPr/>
        </p:nvSpPr>
        <p:spPr>
          <a:xfrm>
            <a:off x="1835016" y="3077671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2" name="Retângulo de cantos arredondados 131"/>
          <p:cNvSpPr/>
          <p:nvPr/>
        </p:nvSpPr>
        <p:spPr>
          <a:xfrm>
            <a:off x="2850839" y="2874407"/>
            <a:ext cx="7925681" cy="779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O Projeto é um Plano detalhado dos investimentos de expansão, recuperação e modernização de atividades produtivas e de </a:t>
            </a:r>
            <a:r>
              <a:rPr lang="pt-BR" sz="2000" dirty="0" smtClean="0"/>
              <a:t>Infraestrutura</a:t>
            </a:r>
            <a:endParaRPr lang="pt-BR" sz="2000" dirty="0"/>
          </a:p>
        </p:txBody>
      </p:sp>
      <p:sp>
        <p:nvSpPr>
          <p:cNvPr id="135" name="CaixaDeTexto 134"/>
          <p:cNvSpPr txBox="1"/>
          <p:nvPr/>
        </p:nvSpPr>
        <p:spPr>
          <a:xfrm>
            <a:off x="4427304" y="2276872"/>
            <a:ext cx="413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 smtClean="0">
                <a:solidFill>
                  <a:schemeClr val="accent1"/>
                </a:solidFill>
              </a:rPr>
              <a:t>O Plano</a:t>
            </a:r>
            <a:endParaRPr lang="pt-BR" sz="3200" b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9623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aixaDeTexto 70"/>
          <p:cNvSpPr txBox="1"/>
          <p:nvPr/>
        </p:nvSpPr>
        <p:spPr>
          <a:xfrm>
            <a:off x="10391800" y="5261046"/>
            <a:ext cx="18002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sz="9600" dirty="0"/>
          </a:p>
        </p:txBody>
      </p:sp>
      <p:sp>
        <p:nvSpPr>
          <p:cNvPr id="61" name="Title 1"/>
          <p:cNvSpPr txBox="1">
            <a:spLocks/>
          </p:cNvSpPr>
          <p:nvPr/>
        </p:nvSpPr>
        <p:spPr bwMode="auto">
          <a:xfrm>
            <a:off x="5441483" y="1"/>
            <a:ext cx="5226517" cy="52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3200" b="1" dirty="0">
              <a:solidFill>
                <a:srgbClr val="002060"/>
              </a:solidFill>
              <a:latin typeface="Futura"/>
              <a:ea typeface="Futura"/>
              <a:cs typeface="Futura"/>
            </a:endParaRPr>
          </a:p>
        </p:txBody>
      </p:sp>
      <p:cxnSp>
        <p:nvCxnSpPr>
          <p:cNvPr id="62" name="Conector reto 61"/>
          <p:cNvCxnSpPr/>
          <p:nvPr/>
        </p:nvCxnSpPr>
        <p:spPr>
          <a:xfrm flipV="1">
            <a:off x="1563320" y="527620"/>
            <a:ext cx="9717256" cy="36625"/>
          </a:xfrm>
          <a:prstGeom prst="line">
            <a:avLst/>
          </a:prstGeom>
          <a:ln>
            <a:solidFill>
              <a:srgbClr val="0051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62"/>
          <p:cNvSpPr txBox="1"/>
          <p:nvPr/>
        </p:nvSpPr>
        <p:spPr>
          <a:xfrm>
            <a:off x="1563320" y="-197293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lnSpc>
                <a:spcPct val="150000"/>
              </a:lnSpc>
              <a:defRPr sz="240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pt-BR" sz="3600" dirty="0" smtClean="0"/>
              <a:t>CAIXA – Fontes de Recursos</a:t>
            </a:r>
            <a:endParaRPr lang="pt-BR" sz="3600" dirty="0"/>
          </a:p>
        </p:txBody>
      </p:sp>
      <p:cxnSp>
        <p:nvCxnSpPr>
          <p:cNvPr id="64" name="Conector reto 63"/>
          <p:cNvCxnSpPr/>
          <p:nvPr/>
        </p:nvCxnSpPr>
        <p:spPr>
          <a:xfrm>
            <a:off x="1919536" y="620688"/>
            <a:ext cx="4140000" cy="0"/>
          </a:xfrm>
          <a:prstGeom prst="line">
            <a:avLst/>
          </a:prstGeom>
          <a:ln w="139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 descr="https://3.bp.blogspot.com/-bR-BzFcRum0/VsakKzTv6HI/AAAAAAAAbW8/LNmGyHG2t_I/s1600/caix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035" y="109996"/>
            <a:ext cx="835248" cy="83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de cantos arredondados 3"/>
          <p:cNvSpPr/>
          <p:nvPr/>
        </p:nvSpPr>
        <p:spPr>
          <a:xfrm>
            <a:off x="2095992" y="1196752"/>
            <a:ext cx="3953699" cy="590905"/>
          </a:xfrm>
          <a:prstGeom prst="roundRect">
            <a:avLst>
              <a:gd name="adj" fmla="val 1628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BNDES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Saúde</a:t>
            </a:r>
          </a:p>
        </p:txBody>
      </p:sp>
      <p:cxnSp>
        <p:nvCxnSpPr>
          <p:cNvPr id="5" name="Conector de seta reta 4"/>
          <p:cNvCxnSpPr/>
          <p:nvPr/>
        </p:nvCxnSpPr>
        <p:spPr>
          <a:xfrm>
            <a:off x="6157244" y="1527525"/>
            <a:ext cx="547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/>
          <p:nvPr/>
        </p:nvSpPr>
        <p:spPr>
          <a:xfrm>
            <a:off x="6715026" y="1206091"/>
            <a:ext cx="4637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accent1"/>
                </a:solidFill>
              </a:rPr>
              <a:t>Reestruturação de dívidas</a:t>
            </a:r>
            <a:endParaRPr lang="pt-BR" sz="3200" dirty="0">
              <a:solidFill>
                <a:schemeClr val="accent1"/>
              </a:solidFill>
            </a:endParaRPr>
          </a:p>
        </p:txBody>
      </p:sp>
      <p:sp>
        <p:nvSpPr>
          <p:cNvPr id="128" name="Seta para a direita 127"/>
          <p:cNvSpPr/>
          <p:nvPr/>
        </p:nvSpPr>
        <p:spPr>
          <a:xfrm>
            <a:off x="2202962" y="2116935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2" name="Retângulo de cantos arredondados 131"/>
          <p:cNvSpPr/>
          <p:nvPr/>
        </p:nvSpPr>
        <p:spPr>
          <a:xfrm>
            <a:off x="3005741" y="2060848"/>
            <a:ext cx="5616819" cy="460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2"/>
                </a:solidFill>
              </a:rPr>
              <a:t>Apresentação de Projeto de Otimização Operacional</a:t>
            </a:r>
          </a:p>
        </p:txBody>
      </p:sp>
      <p:sp>
        <p:nvSpPr>
          <p:cNvPr id="144" name="Seta para a direita 143"/>
          <p:cNvSpPr/>
          <p:nvPr/>
        </p:nvSpPr>
        <p:spPr>
          <a:xfrm>
            <a:off x="2196682" y="2792492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5" name="Retângulo de cantos arredondados 144"/>
          <p:cNvSpPr/>
          <p:nvPr/>
        </p:nvSpPr>
        <p:spPr>
          <a:xfrm>
            <a:off x="2999461" y="2736405"/>
            <a:ext cx="5616819" cy="460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2"/>
                </a:solidFill>
              </a:rPr>
              <a:t>Melhoria de gestão administrativo-financeira</a:t>
            </a:r>
          </a:p>
        </p:txBody>
      </p:sp>
      <p:sp>
        <p:nvSpPr>
          <p:cNvPr id="146" name="Seta para a direita 145"/>
          <p:cNvSpPr/>
          <p:nvPr/>
        </p:nvSpPr>
        <p:spPr>
          <a:xfrm>
            <a:off x="2196682" y="3440564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7" name="Retângulo de cantos arredondados 146"/>
          <p:cNvSpPr/>
          <p:nvPr/>
        </p:nvSpPr>
        <p:spPr>
          <a:xfrm>
            <a:off x="2999461" y="3384477"/>
            <a:ext cx="5616819" cy="460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2"/>
                </a:solidFill>
              </a:rPr>
              <a:t>Profissionalização gerencial</a:t>
            </a:r>
          </a:p>
        </p:txBody>
      </p:sp>
      <p:sp>
        <p:nvSpPr>
          <p:cNvPr id="148" name="Seta para a direita 147"/>
          <p:cNvSpPr/>
          <p:nvPr/>
        </p:nvSpPr>
        <p:spPr>
          <a:xfrm>
            <a:off x="2207568" y="4071058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9" name="Retângulo de cantos arredondados 148"/>
          <p:cNvSpPr/>
          <p:nvPr/>
        </p:nvSpPr>
        <p:spPr>
          <a:xfrm>
            <a:off x="3010347" y="4014971"/>
            <a:ext cx="5616819" cy="460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2"/>
                </a:solidFill>
              </a:rPr>
              <a:t>Não há financiamento de capital de giro</a:t>
            </a:r>
          </a:p>
        </p:txBody>
      </p:sp>
      <p:sp>
        <p:nvSpPr>
          <p:cNvPr id="150" name="Retângulo de cantos arredondados 149"/>
          <p:cNvSpPr/>
          <p:nvPr/>
        </p:nvSpPr>
        <p:spPr>
          <a:xfrm>
            <a:off x="2095992" y="4797152"/>
            <a:ext cx="3953699" cy="590905"/>
          </a:xfrm>
          <a:prstGeom prst="roundRect">
            <a:avLst>
              <a:gd name="adj" fmla="val 1628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BNDES </a:t>
            </a:r>
            <a:r>
              <a:rPr lang="pt-BR" sz="3200" b="1" dirty="0">
                <a:solidFill>
                  <a:schemeClr val="tx2"/>
                </a:solidFill>
                <a:latin typeface="Century Gothic" panose="020B0502020202020204" pitchFamily="34" charset="0"/>
                <a:cs typeface="Futura"/>
              </a:rPr>
              <a:t>Saúde</a:t>
            </a:r>
          </a:p>
        </p:txBody>
      </p:sp>
      <p:cxnSp>
        <p:nvCxnSpPr>
          <p:cNvPr id="151" name="Conector de seta reta 150"/>
          <p:cNvCxnSpPr/>
          <p:nvPr/>
        </p:nvCxnSpPr>
        <p:spPr>
          <a:xfrm>
            <a:off x="6157244" y="5127925"/>
            <a:ext cx="547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CaixaDeTexto 151"/>
          <p:cNvSpPr txBox="1"/>
          <p:nvPr/>
        </p:nvSpPr>
        <p:spPr>
          <a:xfrm>
            <a:off x="6715026" y="4806491"/>
            <a:ext cx="46375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accent1"/>
                </a:solidFill>
              </a:rPr>
              <a:t>Projetos de Investimento</a:t>
            </a:r>
            <a:endParaRPr lang="pt-BR" sz="3200" dirty="0">
              <a:solidFill>
                <a:schemeClr val="accent1"/>
              </a:solidFill>
            </a:endParaRPr>
          </a:p>
        </p:txBody>
      </p:sp>
      <p:sp>
        <p:nvSpPr>
          <p:cNvPr id="153" name="Seta para a direita 152"/>
          <p:cNvSpPr/>
          <p:nvPr/>
        </p:nvSpPr>
        <p:spPr>
          <a:xfrm>
            <a:off x="2207568" y="5853234"/>
            <a:ext cx="516569" cy="32369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4" name="Retângulo de cantos arredondados 153"/>
          <p:cNvSpPr/>
          <p:nvPr/>
        </p:nvSpPr>
        <p:spPr>
          <a:xfrm>
            <a:off x="3010347" y="5622501"/>
            <a:ext cx="5616819" cy="7984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tx2"/>
                </a:solidFill>
              </a:rPr>
              <a:t>Obras civis, montagem e instalação, móveis e utensílios, máquinas e equipamentos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9428112" y="2731748"/>
            <a:ext cx="1872208" cy="10325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Até 100%</a:t>
            </a:r>
            <a:endParaRPr lang="pt-BR" dirty="0"/>
          </a:p>
        </p:txBody>
      </p:sp>
      <p:sp>
        <p:nvSpPr>
          <p:cNvPr id="155" name="Retângulo de cantos arredondados 154"/>
          <p:cNvSpPr/>
          <p:nvPr/>
        </p:nvSpPr>
        <p:spPr>
          <a:xfrm>
            <a:off x="9428112" y="5630377"/>
            <a:ext cx="1233014" cy="487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De 50% a 70%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9544394" y="2383880"/>
            <a:ext cx="1639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tx2"/>
                </a:solidFill>
              </a:rPr>
              <a:t>Financiamento</a:t>
            </a:r>
            <a:endParaRPr lang="pt-BR" b="1" dirty="0">
              <a:solidFill>
                <a:schemeClr val="tx2"/>
              </a:solidFill>
            </a:endParaRPr>
          </a:p>
        </p:txBody>
      </p:sp>
      <p:sp>
        <p:nvSpPr>
          <p:cNvPr id="157" name="Retângulo de cantos arredondados 156"/>
          <p:cNvSpPr/>
          <p:nvPr/>
        </p:nvSpPr>
        <p:spPr>
          <a:xfrm>
            <a:off x="9434986" y="6223392"/>
            <a:ext cx="1233014" cy="4871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 smtClean="0"/>
              <a:t>De 15% a 40%</a:t>
            </a:r>
            <a:endParaRPr lang="pt-BR" sz="14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10992544" y="5733256"/>
            <a:ext cx="1106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chemeClr val="accent6">
                    <a:lumMod val="75000"/>
                  </a:schemeClr>
                </a:solidFill>
              </a:rPr>
              <a:t>Investimento</a:t>
            </a:r>
            <a:endParaRPr lang="pt-BR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8" name="CaixaDeTexto 157"/>
          <p:cNvSpPr txBox="1"/>
          <p:nvPr/>
        </p:nvSpPr>
        <p:spPr>
          <a:xfrm>
            <a:off x="11046974" y="6320353"/>
            <a:ext cx="779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6">
                    <a:lumMod val="75000"/>
                  </a:schemeClr>
                </a:solidFill>
              </a:rPr>
              <a:t>Giro</a:t>
            </a:r>
            <a:endParaRPr lang="pt-BR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3" name="Conector de seta reta 12"/>
          <p:cNvCxnSpPr>
            <a:endCxn id="9" idx="1"/>
          </p:cNvCxnSpPr>
          <p:nvPr/>
        </p:nvCxnSpPr>
        <p:spPr>
          <a:xfrm>
            <a:off x="10776520" y="5853234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Conector de seta reta 158"/>
          <p:cNvCxnSpPr/>
          <p:nvPr/>
        </p:nvCxnSpPr>
        <p:spPr>
          <a:xfrm>
            <a:off x="10787406" y="6442450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8034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8328248" y="5229200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i="1" dirty="0" smtClean="0">
                <a:solidFill>
                  <a:srgbClr val="0070C0"/>
                </a:solidFill>
                <a:latin typeface="French Script MT" panose="03020402040607040605" pitchFamily="66" charset="0"/>
              </a:rPr>
              <a:t>Bons negócios!</a:t>
            </a:r>
            <a:endParaRPr lang="pt-BR" i="1" dirty="0">
              <a:solidFill>
                <a:srgbClr val="0070C0"/>
              </a:solidFill>
              <a:latin typeface="French Script MT" panose="030204020406070406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217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reinam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10569</TotalTime>
  <Words>632</Words>
  <Application>Microsoft Office PowerPoint</Application>
  <PresentationFormat>Personalizar</PresentationFormat>
  <Paragraphs>119</Paragraphs>
  <Slides>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1_Treinamento</vt:lpstr>
      <vt:lpstr>Office Theme</vt:lpstr>
      <vt:lpstr>Image</vt:lpstr>
      <vt:lpstr>Caixa Hospitais | BNDES Saúde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Caixa Econômica Federal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Anna Luiza Moreira Maximo</dc:creator>
  <cp:lastModifiedBy>Jose Americo</cp:lastModifiedBy>
  <cp:revision>777</cp:revision>
  <cp:lastPrinted>2015-11-12T18:18:11Z</cp:lastPrinted>
  <dcterms:created xsi:type="dcterms:W3CDTF">2015-03-26T18:33:31Z</dcterms:created>
  <dcterms:modified xsi:type="dcterms:W3CDTF">2016-12-15T12:46:02Z</dcterms:modified>
</cp:coreProperties>
</file>